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30"/>
  </p:notesMasterIdLst>
  <p:sldIdLst>
    <p:sldId id="256" r:id="rId2"/>
    <p:sldId id="259" r:id="rId3"/>
    <p:sldId id="260" r:id="rId4"/>
    <p:sldId id="287" r:id="rId5"/>
    <p:sldId id="278" r:id="rId6"/>
    <p:sldId id="312" r:id="rId7"/>
    <p:sldId id="313" r:id="rId8"/>
    <p:sldId id="289" r:id="rId9"/>
    <p:sldId id="314" r:id="rId10"/>
    <p:sldId id="315" r:id="rId11"/>
    <p:sldId id="331" r:id="rId12"/>
    <p:sldId id="316" r:id="rId13"/>
    <p:sldId id="317" r:id="rId14"/>
    <p:sldId id="318" r:id="rId15"/>
    <p:sldId id="319" r:id="rId16"/>
    <p:sldId id="320" r:id="rId17"/>
    <p:sldId id="321" r:id="rId18"/>
    <p:sldId id="266" r:id="rId19"/>
    <p:sldId id="322" r:id="rId20"/>
    <p:sldId id="323" r:id="rId21"/>
    <p:sldId id="324" r:id="rId22"/>
    <p:sldId id="325" r:id="rId23"/>
    <p:sldId id="326" r:id="rId24"/>
    <p:sldId id="327" r:id="rId25"/>
    <p:sldId id="328" r:id="rId26"/>
    <p:sldId id="329" r:id="rId27"/>
    <p:sldId id="330" r:id="rId28"/>
    <p:sldId id="269" r:id="rId29"/>
  </p:sldIdLst>
  <p:sldSz cx="9144000" cy="5143500" type="screen16x9"/>
  <p:notesSz cx="6858000" cy="9144000"/>
  <p:embeddedFontLst>
    <p:embeddedFont>
      <p:font typeface="Play" panose="020B0604020202020204" charset="0"/>
      <p:regular r:id="rId31"/>
      <p:bold r:id="rId32"/>
    </p:embeddedFont>
    <p:embeddedFont>
      <p:font typeface="Century Gothic" panose="020B0502020202020204" pitchFamily="34" charset="0"/>
      <p:regular r:id="rId33"/>
      <p:bold r:id="rId34"/>
      <p:italic r:id="rId35"/>
      <p:boldItalic r:id="rId36"/>
    </p:embeddedFont>
    <p:embeddedFont>
      <p:font typeface="Cambria Math" panose="02040503050406030204" pitchFamily="18" charset="0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311">
          <p15:clr>
            <a:srgbClr val="EA433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E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81252D-841C-46F7-A777-B53D5C0A7EB1}">
  <a:tblStyle styleId="{1581252D-841C-46F7-A777-B53D5C0A7EB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738" y="408"/>
      </p:cViewPr>
      <p:guideLst>
        <p:guide pos="5311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presProps" Target="presProps.xml"/></Relationships>
</file>

<file path=ppt/media/image1.gif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jpg>
</file>

<file path=ppt/media/image8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g10b651380e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6" name="Google Shape;2636;g10b651380e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20380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72535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86695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5037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52063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4" name="Google Shape;3214;g10a69f07881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5" name="Google Shape;3215;g10a69f07881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29512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6971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2" name="Google Shape;2812;g10a69f07881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3" name="Google Shape;2813;g10a69f07881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46529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2" name="Google Shape;2812;g10a69f07881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3" name="Google Shape;2813;g10a69f07881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9365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g10b651380e3_0_1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4" name="Google Shape;2664;g10b651380e3_0_1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37319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2" name="Google Shape;2812;g10a69f07881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3" name="Google Shape;2813;g10a69f07881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69522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99710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2" name="Google Shape;2812;g10a69f07881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3" name="Google Shape;2813;g10a69f07881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58928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0950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06596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58301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g10a9ee379fb_0_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4" name="Google Shape;3044;g10a9ee379fb_0_8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0b651380e3_0_2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0b651380e3_0_2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4" name="Google Shape;3394;g10a69f07881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5" name="Google Shape;3395;g10a69f07881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4" name="Google Shape;3214;g10a69f07881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5" name="Google Shape;3215;g10a69f07881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0b651380e3_0_2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0b651380e3_0_2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430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024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g10a69f0788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Google Shape;3426;g10a69f0788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3084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82800" y="1285125"/>
            <a:ext cx="6578400" cy="22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11600" y="386570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640848" y="2185426"/>
            <a:ext cx="4088811" cy="4088811"/>
            <a:chOff x="-3640848" y="2185426"/>
            <a:chExt cx="4088811" cy="4088811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2722250" y="-1079764"/>
            <a:ext cx="3769563" cy="11358057"/>
            <a:chOff x="-2722250" y="-1079764"/>
            <a:chExt cx="3769563" cy="11358057"/>
          </a:xfrm>
        </p:grpSpPr>
        <p:sp>
          <p:nvSpPr>
            <p:cNvPr id="15" name="Google Shape;15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746900" y="-550225"/>
            <a:ext cx="1982975" cy="2013575"/>
            <a:chOff x="746900" y="-550225"/>
            <a:chExt cx="1982975" cy="2013575"/>
          </a:xfrm>
        </p:grpSpPr>
        <p:sp>
          <p:nvSpPr>
            <p:cNvPr id="30" name="Google Shape;30;p2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dist="19050" algn="bl" rotWithShape="0">
                <a:schemeClr val="accent1"/>
              </a:outerShdw>
            </a:effectLst>
          </p:spPr>
        </p:sp>
        <p:sp>
          <p:nvSpPr>
            <p:cNvPr id="31" name="Google Shape;31;p2"/>
            <p:cNvSpPr/>
            <p:nvPr/>
          </p:nvSpPr>
          <p:spPr>
            <a:xfrm>
              <a:off x="746900" y="131275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579275" y="-55022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</p:grpSp>
      <p:grpSp>
        <p:nvGrpSpPr>
          <p:cNvPr id="34" name="Google Shape;34;p2"/>
          <p:cNvGrpSpPr/>
          <p:nvPr/>
        </p:nvGrpSpPr>
        <p:grpSpPr>
          <a:xfrm>
            <a:off x="8129425" y="2555026"/>
            <a:ext cx="4222888" cy="4088811"/>
            <a:chOff x="8129425" y="2555026"/>
            <a:chExt cx="4222888" cy="4088811"/>
          </a:xfrm>
        </p:grpSpPr>
        <p:sp>
          <p:nvSpPr>
            <p:cNvPr id="35" name="Google Shape;35;p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8430775" y="-2181926"/>
            <a:ext cx="2504551" cy="4575301"/>
            <a:chOff x="8430775" y="-2181926"/>
            <a:chExt cx="2504551" cy="4575301"/>
          </a:xfrm>
        </p:grpSpPr>
        <p:sp>
          <p:nvSpPr>
            <p:cNvPr id="44" name="Google Shape;44;p2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2"/>
          <p:cNvGrpSpPr/>
          <p:nvPr/>
        </p:nvGrpSpPr>
        <p:grpSpPr>
          <a:xfrm rot="10800000" flipH="1">
            <a:off x="4980106" y="-10605742"/>
            <a:ext cx="3769563" cy="11358057"/>
            <a:chOff x="-2722250" y="-1079764"/>
            <a:chExt cx="3769563" cy="11358057"/>
          </a:xfrm>
        </p:grpSpPr>
        <p:sp>
          <p:nvSpPr>
            <p:cNvPr id="49" name="Google Shape;49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4" name="Google Shape;2464;p35"/>
          <p:cNvSpPr/>
          <p:nvPr/>
        </p:nvSpPr>
        <p:spPr>
          <a:xfrm>
            <a:off x="577225" y="-591925"/>
            <a:ext cx="676500" cy="32406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cxnSp>
        <p:nvCxnSpPr>
          <p:cNvPr id="2465" name="Google Shape;2465;p35"/>
          <p:cNvCxnSpPr/>
          <p:nvPr/>
        </p:nvCxnSpPr>
        <p:spPr>
          <a:xfrm rot="10800000">
            <a:off x="8860050" y="3165000"/>
            <a:ext cx="0" cy="230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466" name="Google Shape;2466;p35"/>
          <p:cNvGrpSpPr/>
          <p:nvPr/>
        </p:nvGrpSpPr>
        <p:grpSpPr>
          <a:xfrm flipH="1">
            <a:off x="-2783025" y="2555026"/>
            <a:ext cx="4222888" cy="4088811"/>
            <a:chOff x="8129425" y="2555026"/>
            <a:chExt cx="4222888" cy="4088811"/>
          </a:xfrm>
        </p:grpSpPr>
        <p:sp>
          <p:nvSpPr>
            <p:cNvPr id="2467" name="Google Shape;2467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5" name="Google Shape;2475;p35"/>
          <p:cNvGrpSpPr/>
          <p:nvPr/>
        </p:nvGrpSpPr>
        <p:grpSpPr>
          <a:xfrm flipH="1">
            <a:off x="-2986745" y="907371"/>
            <a:ext cx="3769563" cy="11358057"/>
            <a:chOff x="-2722250" y="-1079764"/>
            <a:chExt cx="3769563" cy="11358057"/>
          </a:xfrm>
        </p:grpSpPr>
        <p:sp>
          <p:nvSpPr>
            <p:cNvPr id="2476" name="Google Shape;2476;p3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0" name="Google Shape;2490;p35"/>
          <p:cNvGrpSpPr/>
          <p:nvPr/>
        </p:nvGrpSpPr>
        <p:grpSpPr>
          <a:xfrm rot="10800000" flipH="1">
            <a:off x="8591775" y="-1202836"/>
            <a:ext cx="4222888" cy="4088811"/>
            <a:chOff x="8129425" y="2555026"/>
            <a:chExt cx="4222888" cy="4088811"/>
          </a:xfrm>
        </p:grpSpPr>
        <p:sp>
          <p:nvSpPr>
            <p:cNvPr id="2491" name="Google Shape;2491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9" name="Google Shape;2499;p35"/>
          <p:cNvSpPr/>
          <p:nvPr/>
        </p:nvSpPr>
        <p:spPr>
          <a:xfrm>
            <a:off x="1238289" y="2620086"/>
            <a:ext cx="150600" cy="150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0" name="Google Shape;2500;p35"/>
          <p:cNvGrpSpPr/>
          <p:nvPr/>
        </p:nvGrpSpPr>
        <p:grpSpPr>
          <a:xfrm>
            <a:off x="824987" y="359239"/>
            <a:ext cx="117523" cy="719798"/>
            <a:chOff x="824987" y="359239"/>
            <a:chExt cx="117523" cy="719798"/>
          </a:xfrm>
        </p:grpSpPr>
        <p:sp>
          <p:nvSpPr>
            <p:cNvPr id="2501" name="Google Shape;2501;p35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5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5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5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5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5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5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5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9" name="Google Shape;2509;p35"/>
          <p:cNvSpPr/>
          <p:nvPr/>
        </p:nvSpPr>
        <p:spPr>
          <a:xfrm>
            <a:off x="577225" y="-591925"/>
            <a:ext cx="676500" cy="32406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sp>
        <p:nvSpPr>
          <p:cNvPr id="2510" name="Google Shape;2510;p35"/>
          <p:cNvSpPr/>
          <p:nvPr/>
        </p:nvSpPr>
        <p:spPr>
          <a:xfrm>
            <a:off x="1238289" y="2620086"/>
            <a:ext cx="150600" cy="150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11" name="Google Shape;2511;p35"/>
          <p:cNvCxnSpPr/>
          <p:nvPr/>
        </p:nvCxnSpPr>
        <p:spPr>
          <a:xfrm rot="10800000">
            <a:off x="8860050" y="3165000"/>
            <a:ext cx="0" cy="230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512" name="Google Shape;2512;p35"/>
          <p:cNvGrpSpPr/>
          <p:nvPr/>
        </p:nvGrpSpPr>
        <p:grpSpPr>
          <a:xfrm>
            <a:off x="8202950" y="1983213"/>
            <a:ext cx="237939" cy="3223487"/>
            <a:chOff x="8202950" y="1983213"/>
            <a:chExt cx="237939" cy="3223487"/>
          </a:xfrm>
        </p:grpSpPr>
        <p:sp>
          <p:nvSpPr>
            <p:cNvPr id="2513" name="Google Shape;2513;p35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4" name="Google Shape;2514;p35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5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6" name="Google Shape;2516;p35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" name="Google Shape;2517;p35"/>
          <p:cNvGrpSpPr/>
          <p:nvPr/>
        </p:nvGrpSpPr>
        <p:grpSpPr>
          <a:xfrm>
            <a:off x="7704114" y="-97112"/>
            <a:ext cx="261061" cy="3913266"/>
            <a:chOff x="7704114" y="-97112"/>
            <a:chExt cx="261061" cy="3913266"/>
          </a:xfrm>
        </p:grpSpPr>
        <p:sp>
          <p:nvSpPr>
            <p:cNvPr id="2518" name="Google Shape;2518;p35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9" name="Google Shape;2519;p35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5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21" name="Google Shape;2521;p35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" name="Google Shape;2523;p36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524" name="Google Shape;2524;p36"/>
          <p:cNvGrpSpPr/>
          <p:nvPr/>
        </p:nvGrpSpPr>
        <p:grpSpPr>
          <a:xfrm>
            <a:off x="-2459612" y="638961"/>
            <a:ext cx="3769563" cy="11358057"/>
            <a:chOff x="-2722250" y="-1079764"/>
            <a:chExt cx="3769563" cy="11358057"/>
          </a:xfrm>
        </p:grpSpPr>
        <p:sp>
          <p:nvSpPr>
            <p:cNvPr id="2525" name="Google Shape;2525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9" name="Google Shape;2539;p36"/>
          <p:cNvGrpSpPr/>
          <p:nvPr/>
        </p:nvGrpSpPr>
        <p:grpSpPr>
          <a:xfrm>
            <a:off x="-444950" y="2746461"/>
            <a:ext cx="1158175" cy="2819114"/>
            <a:chOff x="-444950" y="2746461"/>
            <a:chExt cx="1158175" cy="2819114"/>
          </a:xfrm>
        </p:grpSpPr>
        <p:sp>
          <p:nvSpPr>
            <p:cNvPr id="2540" name="Google Shape;2540;p36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41" name="Google Shape;2541;p36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6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6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44" name="Google Shape;2544;p36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6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8" name="Google Shape;2548;p36"/>
          <p:cNvGrpSpPr/>
          <p:nvPr/>
        </p:nvGrpSpPr>
        <p:grpSpPr>
          <a:xfrm>
            <a:off x="8118013" y="1690211"/>
            <a:ext cx="3769563" cy="11358057"/>
            <a:chOff x="-2722250" y="-1079764"/>
            <a:chExt cx="3769563" cy="11358057"/>
          </a:xfrm>
        </p:grpSpPr>
        <p:sp>
          <p:nvSpPr>
            <p:cNvPr id="2549" name="Google Shape;2549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3" name="Google Shape;2563;p36"/>
          <p:cNvGrpSpPr/>
          <p:nvPr/>
        </p:nvGrpSpPr>
        <p:grpSpPr>
          <a:xfrm rot="-5400000" flipH="1">
            <a:off x="14326746" y="-8155174"/>
            <a:ext cx="5570272" cy="18162622"/>
            <a:chOff x="-3170262" y="3452177"/>
            <a:chExt cx="3721951" cy="12135923"/>
          </a:xfrm>
        </p:grpSpPr>
        <p:sp>
          <p:nvSpPr>
            <p:cNvPr id="2564" name="Google Shape;2564;p3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6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6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0" name="Google Shape;2620;p36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621" name="Google Shape;2621;p36"/>
          <p:cNvGrpSpPr/>
          <p:nvPr/>
        </p:nvGrpSpPr>
        <p:grpSpPr>
          <a:xfrm>
            <a:off x="8342610" y="-1257510"/>
            <a:ext cx="1632765" cy="4501735"/>
            <a:chOff x="8342610" y="-1257510"/>
            <a:chExt cx="1632765" cy="4501735"/>
          </a:xfrm>
        </p:grpSpPr>
        <p:sp>
          <p:nvSpPr>
            <p:cNvPr id="2622" name="Google Shape;2622;p36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6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624" name="Google Shape;2624;p36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625" name="Google Shape;2625;p36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6" name="Google Shape;2626;p36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36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subTitle" idx="1"/>
          </p:nvPr>
        </p:nvSpPr>
        <p:spPr>
          <a:xfrm>
            <a:off x="3137400" y="3519025"/>
            <a:ext cx="28692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66" name="Google Shape;66;p3"/>
          <p:cNvSpPr txBox="1">
            <a:spLocks noGrp="1"/>
          </p:cNvSpPr>
          <p:nvPr>
            <p:ph type="title" idx="2" hasCustomPrompt="1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7" name="Google Shape;67;p3"/>
          <p:cNvSpPr/>
          <p:nvPr/>
        </p:nvSpPr>
        <p:spPr>
          <a:xfrm rot="-2716073">
            <a:off x="207070" y="4107647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 rot="-8083939" flipH="1">
            <a:off x="12612" y="120992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>
            <a:off x="662964" y="106918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362076" y="-271875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592764" y="383151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 rot="-5400000">
            <a:off x="1128212" y="342898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rot="-5400000">
            <a:off x="1128212" y="4031264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rot="-5400000">
            <a:off x="1128212" y="3830506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rot="-5400000">
            <a:off x="1128212" y="362974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3"/>
          <p:cNvGrpSpPr/>
          <p:nvPr/>
        </p:nvGrpSpPr>
        <p:grpSpPr>
          <a:xfrm>
            <a:off x="-1624871" y="-4592"/>
            <a:ext cx="5178842" cy="5178453"/>
            <a:chOff x="-1624871" y="-4592"/>
            <a:chExt cx="5178842" cy="5178453"/>
          </a:xfrm>
        </p:grpSpPr>
        <p:sp>
          <p:nvSpPr>
            <p:cNvPr id="77" name="Google Shape;77;p3"/>
            <p:cNvSpPr/>
            <p:nvPr/>
          </p:nvSpPr>
          <p:spPr>
            <a:xfrm rot="-2716073">
              <a:off x="-851697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2716073">
              <a:off x="-851697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3"/>
          <p:cNvSpPr/>
          <p:nvPr/>
        </p:nvSpPr>
        <p:spPr>
          <a:xfrm rot="-2716073">
            <a:off x="207058" y="4107647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3"/>
          <p:cNvSpPr/>
          <p:nvPr/>
        </p:nvSpPr>
        <p:spPr>
          <a:xfrm rot="-8083939" flipH="1">
            <a:off x="12612" y="120992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3"/>
          <p:cNvGrpSpPr/>
          <p:nvPr/>
        </p:nvGrpSpPr>
        <p:grpSpPr>
          <a:xfrm>
            <a:off x="-1064015" y="2306598"/>
            <a:ext cx="3021722" cy="3146276"/>
            <a:chOff x="-1064015" y="2306598"/>
            <a:chExt cx="3021722" cy="3146276"/>
          </a:xfrm>
        </p:grpSpPr>
        <p:sp>
          <p:nvSpPr>
            <p:cNvPr id="82" name="Google Shape;82;p3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3"/>
          <p:cNvSpPr/>
          <p:nvPr/>
        </p:nvSpPr>
        <p:spPr>
          <a:xfrm>
            <a:off x="662964" y="106918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3"/>
          <p:cNvSpPr/>
          <p:nvPr/>
        </p:nvSpPr>
        <p:spPr>
          <a:xfrm>
            <a:off x="362076" y="-271875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3"/>
          <p:cNvGrpSpPr/>
          <p:nvPr/>
        </p:nvGrpSpPr>
        <p:grpSpPr>
          <a:xfrm>
            <a:off x="758062" y="2741287"/>
            <a:ext cx="1247068" cy="1340554"/>
            <a:chOff x="758062" y="2741287"/>
            <a:chExt cx="1247068" cy="1340554"/>
          </a:xfrm>
        </p:grpSpPr>
        <p:sp>
          <p:nvSpPr>
            <p:cNvPr id="89" name="Google Shape;89;p3"/>
            <p:cNvSpPr/>
            <p:nvPr/>
          </p:nvSpPr>
          <p:spPr>
            <a:xfrm rot="-2716073">
              <a:off x="940672" y="3017411"/>
              <a:ext cx="881848" cy="881792"/>
            </a:xfrm>
            <a:custGeom>
              <a:avLst/>
              <a:gdLst/>
              <a:ahLst/>
              <a:cxnLst/>
              <a:rect l="l" t="t" r="r" b="b"/>
              <a:pathLst>
                <a:path w="15866" h="15865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324501" y="2741287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rot="-2716073">
              <a:off x="940672" y="3017411"/>
              <a:ext cx="881848" cy="881792"/>
            </a:xfrm>
            <a:custGeom>
              <a:avLst/>
              <a:gdLst/>
              <a:ahLst/>
              <a:cxnLst/>
              <a:rect l="l" t="t" r="r" b="b"/>
              <a:pathLst>
                <a:path w="15866" h="15865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324501" y="2741287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3"/>
          <p:cNvSpPr/>
          <p:nvPr/>
        </p:nvSpPr>
        <p:spPr>
          <a:xfrm>
            <a:off x="592751" y="383151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"/>
          <p:cNvSpPr/>
          <p:nvPr/>
        </p:nvSpPr>
        <p:spPr>
          <a:xfrm rot="-5400000">
            <a:off x="1128212" y="342898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"/>
          <p:cNvSpPr/>
          <p:nvPr/>
        </p:nvSpPr>
        <p:spPr>
          <a:xfrm rot="-5400000">
            <a:off x="1128212" y="4031264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"/>
          <p:cNvSpPr/>
          <p:nvPr/>
        </p:nvSpPr>
        <p:spPr>
          <a:xfrm rot="-5400000">
            <a:off x="1128212" y="3830506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"/>
          <p:cNvSpPr/>
          <p:nvPr/>
        </p:nvSpPr>
        <p:spPr>
          <a:xfrm rot="-5400000">
            <a:off x="1128212" y="362974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"/>
          <p:cNvSpPr/>
          <p:nvPr/>
        </p:nvSpPr>
        <p:spPr>
          <a:xfrm rot="8083927">
            <a:off x="7321480" y="1263046"/>
            <a:ext cx="881848" cy="881792"/>
          </a:xfrm>
          <a:custGeom>
            <a:avLst/>
            <a:gdLst/>
            <a:ahLst/>
            <a:cxnLst/>
            <a:rect l="l" t="t" r="r" b="b"/>
            <a:pathLst>
              <a:path w="15866" h="15865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"/>
          <p:cNvSpPr/>
          <p:nvPr/>
        </p:nvSpPr>
        <p:spPr>
          <a:xfrm rot="8083927">
            <a:off x="8055138" y="172755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"/>
          <p:cNvSpPr/>
          <p:nvPr/>
        </p:nvSpPr>
        <p:spPr>
          <a:xfrm rot="2716061" flipH="1">
            <a:off x="8054209" y="4352995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3"/>
          <p:cNvSpPr/>
          <p:nvPr/>
        </p:nvSpPr>
        <p:spPr>
          <a:xfrm rot="10800000">
            <a:off x="8370636" y="398266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"/>
          <p:cNvSpPr/>
          <p:nvPr/>
        </p:nvSpPr>
        <p:spPr>
          <a:xfrm rot="10800000">
            <a:off x="8671524" y="5323724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"/>
          <p:cNvSpPr/>
          <p:nvPr/>
        </p:nvSpPr>
        <p:spPr>
          <a:xfrm rot="10800000">
            <a:off x="7709099" y="2310562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"/>
          <p:cNvSpPr/>
          <p:nvPr/>
        </p:nvSpPr>
        <p:spPr>
          <a:xfrm rot="10800000">
            <a:off x="8440836" y="122033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"/>
          <p:cNvSpPr/>
          <p:nvPr/>
        </p:nvSpPr>
        <p:spPr>
          <a:xfrm rot="5400000">
            <a:off x="7898265" y="161573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"/>
          <p:cNvSpPr/>
          <p:nvPr/>
        </p:nvSpPr>
        <p:spPr>
          <a:xfrm rot="5400000">
            <a:off x="7898265" y="1013462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"/>
          <p:cNvSpPr/>
          <p:nvPr/>
        </p:nvSpPr>
        <p:spPr>
          <a:xfrm rot="5400000">
            <a:off x="7898265" y="1214220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3"/>
          <p:cNvSpPr/>
          <p:nvPr/>
        </p:nvSpPr>
        <p:spPr>
          <a:xfrm rot="5400000">
            <a:off x="7898265" y="141497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" name="Google Shape;109;p3"/>
          <p:cNvGrpSpPr/>
          <p:nvPr/>
        </p:nvGrpSpPr>
        <p:grpSpPr>
          <a:xfrm>
            <a:off x="5590029" y="-11612"/>
            <a:ext cx="5178842" cy="5178453"/>
            <a:chOff x="5590029" y="-11612"/>
            <a:chExt cx="5178842" cy="5178453"/>
          </a:xfrm>
        </p:grpSpPr>
        <p:sp>
          <p:nvSpPr>
            <p:cNvPr id="110" name="Google Shape;110;p3"/>
            <p:cNvSpPr/>
            <p:nvPr/>
          </p:nvSpPr>
          <p:spPr>
            <a:xfrm rot="8083927">
              <a:off x="636320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 rot="8083927">
              <a:off x="636320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/>
          <p:nvPr/>
        </p:nvSpPr>
        <p:spPr>
          <a:xfrm rot="8083927">
            <a:off x="7321480" y="1263046"/>
            <a:ext cx="881848" cy="881792"/>
          </a:xfrm>
          <a:custGeom>
            <a:avLst/>
            <a:gdLst/>
            <a:ahLst/>
            <a:cxnLst/>
            <a:rect l="l" t="t" r="r" b="b"/>
            <a:pathLst>
              <a:path w="15866" h="15865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"/>
          <p:cNvSpPr/>
          <p:nvPr/>
        </p:nvSpPr>
        <p:spPr>
          <a:xfrm rot="8083927">
            <a:off x="8055150" y="172755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/>
          <p:nvPr/>
        </p:nvSpPr>
        <p:spPr>
          <a:xfrm rot="2716061" flipH="1">
            <a:off x="8054209" y="4352995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" name="Google Shape;115;p3"/>
          <p:cNvGrpSpPr/>
          <p:nvPr/>
        </p:nvGrpSpPr>
        <p:grpSpPr>
          <a:xfrm>
            <a:off x="7186293" y="-290625"/>
            <a:ext cx="3021722" cy="3146276"/>
            <a:chOff x="7186293" y="-290625"/>
            <a:chExt cx="3021722" cy="3146276"/>
          </a:xfrm>
        </p:grpSpPr>
        <p:sp>
          <p:nvSpPr>
            <p:cNvPr id="116" name="Google Shape;116;p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3"/>
          <p:cNvSpPr/>
          <p:nvPr/>
        </p:nvSpPr>
        <p:spPr>
          <a:xfrm rot="10800000">
            <a:off x="8370636" y="398266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3"/>
          <p:cNvSpPr/>
          <p:nvPr/>
        </p:nvSpPr>
        <p:spPr>
          <a:xfrm rot="10800000">
            <a:off x="8671524" y="5323724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3"/>
          <p:cNvSpPr/>
          <p:nvPr/>
        </p:nvSpPr>
        <p:spPr>
          <a:xfrm rot="10800000">
            <a:off x="7709099" y="2310562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"/>
          <p:cNvSpPr/>
          <p:nvPr/>
        </p:nvSpPr>
        <p:spPr>
          <a:xfrm rot="10800000">
            <a:off x="8440849" y="122033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3"/>
          <p:cNvSpPr/>
          <p:nvPr/>
        </p:nvSpPr>
        <p:spPr>
          <a:xfrm rot="5400000">
            <a:off x="7898265" y="161573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3"/>
          <p:cNvSpPr/>
          <p:nvPr/>
        </p:nvSpPr>
        <p:spPr>
          <a:xfrm rot="5400000">
            <a:off x="7898265" y="1013462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3"/>
          <p:cNvSpPr/>
          <p:nvPr/>
        </p:nvSpPr>
        <p:spPr>
          <a:xfrm rot="5400000">
            <a:off x="7898265" y="1214220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3"/>
          <p:cNvSpPr/>
          <p:nvPr/>
        </p:nvSpPr>
        <p:spPr>
          <a:xfrm rot="5400000">
            <a:off x="7898265" y="141497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365" name="Google Shape;365;p6"/>
          <p:cNvGrpSpPr/>
          <p:nvPr/>
        </p:nvGrpSpPr>
        <p:grpSpPr>
          <a:xfrm>
            <a:off x="8681163" y="-2011948"/>
            <a:ext cx="3721951" cy="12135923"/>
            <a:chOff x="-3170262" y="3452177"/>
            <a:chExt cx="3721951" cy="12135923"/>
          </a:xfrm>
        </p:grpSpPr>
        <p:sp>
          <p:nvSpPr>
            <p:cNvPr id="366" name="Google Shape;366;p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6"/>
          <p:cNvGrpSpPr/>
          <p:nvPr/>
        </p:nvGrpSpPr>
        <p:grpSpPr>
          <a:xfrm>
            <a:off x="-3325500" y="-70089"/>
            <a:ext cx="3769563" cy="11358057"/>
            <a:chOff x="-2722250" y="-1079764"/>
            <a:chExt cx="3769563" cy="11358057"/>
          </a:xfrm>
        </p:grpSpPr>
        <p:sp>
          <p:nvSpPr>
            <p:cNvPr id="421" name="Google Shape;421;p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6"/>
          <p:cNvGrpSpPr/>
          <p:nvPr/>
        </p:nvGrpSpPr>
        <p:grpSpPr>
          <a:xfrm rot="10800000">
            <a:off x="614519" y="-1255848"/>
            <a:ext cx="1982975" cy="2013575"/>
            <a:chOff x="746900" y="-550225"/>
            <a:chExt cx="1982975" cy="2013575"/>
          </a:xfrm>
        </p:grpSpPr>
        <p:sp>
          <p:nvSpPr>
            <p:cNvPr id="436" name="Google Shape;436;p6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dist="19050" algn="bl" rotWithShape="0">
                <a:schemeClr val="accent1"/>
              </a:outerShdw>
            </a:effectLst>
          </p:spPr>
        </p:sp>
        <p:sp>
          <p:nvSpPr>
            <p:cNvPr id="437" name="Google Shape;437;p6"/>
            <p:cNvSpPr/>
            <p:nvPr/>
          </p:nvSpPr>
          <p:spPr>
            <a:xfrm>
              <a:off x="746900" y="131275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2579275" y="-55022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"/>
          <p:cNvSpPr txBox="1">
            <a:spLocks noGrp="1"/>
          </p:cNvSpPr>
          <p:nvPr>
            <p:ph type="title"/>
          </p:nvPr>
        </p:nvSpPr>
        <p:spPr>
          <a:xfrm>
            <a:off x="1251900" y="1284675"/>
            <a:ext cx="66402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grpSp>
        <p:nvGrpSpPr>
          <p:cNvPr id="486" name="Google Shape;486;p8"/>
          <p:cNvGrpSpPr/>
          <p:nvPr/>
        </p:nvGrpSpPr>
        <p:grpSpPr>
          <a:xfrm rot="-5400000" flipH="1">
            <a:off x="5484825" y="4506281"/>
            <a:ext cx="4222888" cy="4088811"/>
            <a:chOff x="8129425" y="2555026"/>
            <a:chExt cx="4222888" cy="4088811"/>
          </a:xfrm>
        </p:grpSpPr>
        <p:sp>
          <p:nvSpPr>
            <p:cNvPr id="487" name="Google Shape;487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8"/>
          <p:cNvGrpSpPr/>
          <p:nvPr/>
        </p:nvGrpSpPr>
        <p:grpSpPr>
          <a:xfrm rot="10800000" flipH="1">
            <a:off x="8272302" y="-5544304"/>
            <a:ext cx="3769563" cy="11358057"/>
            <a:chOff x="-2722250" y="-1079764"/>
            <a:chExt cx="3769563" cy="11358057"/>
          </a:xfrm>
        </p:grpSpPr>
        <p:sp>
          <p:nvSpPr>
            <p:cNvPr id="496" name="Google Shape;496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" name="Google Shape;510;p8"/>
          <p:cNvGrpSpPr/>
          <p:nvPr/>
        </p:nvGrpSpPr>
        <p:grpSpPr>
          <a:xfrm rot="5400000" flipH="1">
            <a:off x="-557306" y="-3451592"/>
            <a:ext cx="4222888" cy="4088811"/>
            <a:chOff x="8129425" y="2555026"/>
            <a:chExt cx="4222888" cy="4088811"/>
          </a:xfrm>
        </p:grpSpPr>
        <p:sp>
          <p:nvSpPr>
            <p:cNvPr id="511" name="Google Shape;511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" name="Google Shape;519;p8"/>
          <p:cNvGrpSpPr/>
          <p:nvPr/>
        </p:nvGrpSpPr>
        <p:grpSpPr>
          <a:xfrm rot="5400000" flipH="1">
            <a:off x="-6692119" y="-1358592"/>
            <a:ext cx="3769563" cy="11358057"/>
            <a:chOff x="-2722250" y="-1079764"/>
            <a:chExt cx="3769563" cy="11358057"/>
          </a:xfrm>
        </p:grpSpPr>
        <p:sp>
          <p:nvSpPr>
            <p:cNvPr id="520" name="Google Shape;520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3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13"/>
          <p:cNvSpPr txBox="1">
            <a:spLocks noGrp="1"/>
          </p:cNvSpPr>
          <p:nvPr>
            <p:ph type="subTitle" idx="1"/>
          </p:nvPr>
        </p:nvSpPr>
        <p:spPr>
          <a:xfrm>
            <a:off x="1975600" y="34239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13"/>
          <p:cNvSpPr txBox="1">
            <a:spLocks noGrp="1"/>
          </p:cNvSpPr>
          <p:nvPr>
            <p:ph type="subTitle" idx="2"/>
          </p:nvPr>
        </p:nvSpPr>
        <p:spPr>
          <a:xfrm>
            <a:off x="1975600" y="30631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07" name="Google Shape;707;p13"/>
          <p:cNvSpPr txBox="1">
            <a:spLocks noGrp="1"/>
          </p:cNvSpPr>
          <p:nvPr>
            <p:ph type="title" idx="3" hasCustomPrompt="1"/>
          </p:nvPr>
        </p:nvSpPr>
        <p:spPr>
          <a:xfrm>
            <a:off x="1049261" y="3192050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08" name="Google Shape;708;p13"/>
          <p:cNvSpPr txBox="1">
            <a:spLocks noGrp="1"/>
          </p:cNvSpPr>
          <p:nvPr>
            <p:ph type="title" idx="4" hasCustomPrompt="1"/>
          </p:nvPr>
        </p:nvSpPr>
        <p:spPr>
          <a:xfrm>
            <a:off x="4904736" y="3192050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09" name="Google Shape;709;p13"/>
          <p:cNvSpPr txBox="1">
            <a:spLocks noGrp="1"/>
          </p:cNvSpPr>
          <p:nvPr>
            <p:ph type="title" idx="5" hasCustomPrompt="1"/>
          </p:nvPr>
        </p:nvSpPr>
        <p:spPr>
          <a:xfrm>
            <a:off x="1049261" y="1861738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10" name="Google Shape;710;p13"/>
          <p:cNvSpPr txBox="1">
            <a:spLocks noGrp="1"/>
          </p:cNvSpPr>
          <p:nvPr>
            <p:ph type="title" idx="6" hasCustomPrompt="1"/>
          </p:nvPr>
        </p:nvSpPr>
        <p:spPr>
          <a:xfrm>
            <a:off x="4904736" y="1861738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11" name="Google Shape;711;p13"/>
          <p:cNvSpPr txBox="1">
            <a:spLocks noGrp="1"/>
          </p:cNvSpPr>
          <p:nvPr>
            <p:ph type="subTitle" idx="7"/>
          </p:nvPr>
        </p:nvSpPr>
        <p:spPr>
          <a:xfrm>
            <a:off x="1975600" y="20936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2" name="Google Shape;712;p13"/>
          <p:cNvSpPr txBox="1">
            <a:spLocks noGrp="1"/>
          </p:cNvSpPr>
          <p:nvPr>
            <p:ph type="subTitle" idx="8"/>
          </p:nvPr>
        </p:nvSpPr>
        <p:spPr>
          <a:xfrm>
            <a:off x="1975600" y="17328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13" name="Google Shape;713;p13"/>
          <p:cNvSpPr txBox="1">
            <a:spLocks noGrp="1"/>
          </p:cNvSpPr>
          <p:nvPr>
            <p:ph type="subTitle" idx="9"/>
          </p:nvPr>
        </p:nvSpPr>
        <p:spPr>
          <a:xfrm>
            <a:off x="5831075" y="34239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p13"/>
          <p:cNvSpPr txBox="1">
            <a:spLocks noGrp="1"/>
          </p:cNvSpPr>
          <p:nvPr>
            <p:ph type="subTitle" idx="13"/>
          </p:nvPr>
        </p:nvSpPr>
        <p:spPr>
          <a:xfrm>
            <a:off x="5831075" y="30631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15" name="Google Shape;715;p13"/>
          <p:cNvSpPr txBox="1">
            <a:spLocks noGrp="1"/>
          </p:cNvSpPr>
          <p:nvPr>
            <p:ph type="subTitle" idx="14"/>
          </p:nvPr>
        </p:nvSpPr>
        <p:spPr>
          <a:xfrm>
            <a:off x="5831075" y="20936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6" name="Google Shape;716;p13"/>
          <p:cNvSpPr txBox="1">
            <a:spLocks noGrp="1"/>
          </p:cNvSpPr>
          <p:nvPr>
            <p:ph type="subTitle" idx="15"/>
          </p:nvPr>
        </p:nvSpPr>
        <p:spPr>
          <a:xfrm>
            <a:off x="5831075" y="17328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grpSp>
        <p:nvGrpSpPr>
          <p:cNvPr id="717" name="Google Shape;717;p13"/>
          <p:cNvGrpSpPr/>
          <p:nvPr/>
        </p:nvGrpSpPr>
        <p:grpSpPr>
          <a:xfrm>
            <a:off x="-3130987" y="-4899154"/>
            <a:ext cx="3721951" cy="12135923"/>
            <a:chOff x="-3170262" y="3452177"/>
            <a:chExt cx="3721951" cy="12135923"/>
          </a:xfrm>
        </p:grpSpPr>
        <p:sp>
          <p:nvSpPr>
            <p:cNvPr id="718" name="Google Shape;718;p13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3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3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3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3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3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3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3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3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3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3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3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3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3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3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3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3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3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3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3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3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3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3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3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" name="Google Shape;774;p13"/>
          <p:cNvGrpSpPr/>
          <p:nvPr/>
        </p:nvGrpSpPr>
        <p:grpSpPr>
          <a:xfrm flipH="1">
            <a:off x="6309193" y="4399246"/>
            <a:ext cx="3769563" cy="11358057"/>
            <a:chOff x="-2722250" y="-1079764"/>
            <a:chExt cx="3769563" cy="11358057"/>
          </a:xfrm>
        </p:grpSpPr>
        <p:sp>
          <p:nvSpPr>
            <p:cNvPr id="775" name="Google Shape;775;p1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13"/>
          <p:cNvGrpSpPr/>
          <p:nvPr/>
        </p:nvGrpSpPr>
        <p:grpSpPr>
          <a:xfrm>
            <a:off x="8626375" y="-2137135"/>
            <a:ext cx="618526" cy="5831511"/>
            <a:chOff x="8626375" y="-2137135"/>
            <a:chExt cx="618526" cy="5831511"/>
          </a:xfrm>
        </p:grpSpPr>
        <p:sp>
          <p:nvSpPr>
            <p:cNvPr id="790" name="Google Shape;790;p13"/>
            <p:cNvSpPr/>
            <p:nvPr/>
          </p:nvSpPr>
          <p:spPr>
            <a:xfrm rot="10800000" flipH="1">
              <a:off x="8754318" y="-2137135"/>
              <a:ext cx="490583" cy="5831511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3"/>
            <p:cNvSpPr/>
            <p:nvPr/>
          </p:nvSpPr>
          <p:spPr>
            <a:xfrm rot="-5400000">
              <a:off x="8403006" y="1365179"/>
              <a:ext cx="714890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3"/>
            <p:cNvSpPr/>
            <p:nvPr/>
          </p:nvSpPr>
          <p:spPr>
            <a:xfrm rot="10800000" flipH="1">
              <a:off x="8754318" y="-2137135"/>
              <a:ext cx="490583" cy="5831511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3"/>
            <p:cNvSpPr/>
            <p:nvPr/>
          </p:nvSpPr>
          <p:spPr>
            <a:xfrm rot="-5400000">
              <a:off x="8403006" y="1365179"/>
              <a:ext cx="714890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13"/>
          <p:cNvGrpSpPr/>
          <p:nvPr/>
        </p:nvGrpSpPr>
        <p:grpSpPr>
          <a:xfrm>
            <a:off x="851178" y="3217515"/>
            <a:ext cx="3146276" cy="3021722"/>
            <a:chOff x="851178" y="3217515"/>
            <a:chExt cx="3146276" cy="3021722"/>
          </a:xfrm>
        </p:grpSpPr>
        <p:sp>
          <p:nvSpPr>
            <p:cNvPr id="795" name="Google Shape;795;p13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3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3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3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1"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15"/>
          <p:cNvSpPr txBox="1">
            <a:spLocks noGrp="1"/>
          </p:cNvSpPr>
          <p:nvPr>
            <p:ph type="title"/>
          </p:nvPr>
        </p:nvSpPr>
        <p:spPr>
          <a:xfrm>
            <a:off x="3039400" y="18125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923" name="Google Shape;923;p15"/>
          <p:cNvSpPr txBox="1">
            <a:spLocks noGrp="1"/>
          </p:cNvSpPr>
          <p:nvPr>
            <p:ph type="subTitle" idx="1"/>
          </p:nvPr>
        </p:nvSpPr>
        <p:spPr>
          <a:xfrm>
            <a:off x="3039400" y="2854350"/>
            <a:ext cx="4133400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924" name="Google Shape;924;p15"/>
          <p:cNvSpPr txBox="1">
            <a:spLocks noGrp="1"/>
          </p:cNvSpPr>
          <p:nvPr>
            <p:ph type="title" idx="2" hasCustomPrompt="1"/>
          </p:nvPr>
        </p:nvSpPr>
        <p:spPr>
          <a:xfrm>
            <a:off x="1624100" y="2159377"/>
            <a:ext cx="1076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grpSp>
        <p:nvGrpSpPr>
          <p:cNvPr id="925" name="Google Shape;925;p15"/>
          <p:cNvGrpSpPr/>
          <p:nvPr/>
        </p:nvGrpSpPr>
        <p:grpSpPr>
          <a:xfrm rot="5400000" flipH="1">
            <a:off x="3245125" y="-6666529"/>
            <a:ext cx="3721951" cy="12135923"/>
            <a:chOff x="-3170262" y="3452177"/>
            <a:chExt cx="3721951" cy="12135923"/>
          </a:xfrm>
        </p:grpSpPr>
        <p:sp>
          <p:nvSpPr>
            <p:cNvPr id="926" name="Google Shape;926;p1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982;p15"/>
          <p:cNvGrpSpPr/>
          <p:nvPr/>
        </p:nvGrpSpPr>
        <p:grpSpPr>
          <a:xfrm>
            <a:off x="-2507408" y="4010131"/>
            <a:ext cx="13681471" cy="3721951"/>
            <a:chOff x="-2507408" y="4010131"/>
            <a:chExt cx="13681471" cy="3721951"/>
          </a:xfrm>
        </p:grpSpPr>
        <p:sp>
          <p:nvSpPr>
            <p:cNvPr id="983" name="Google Shape;983;p15"/>
            <p:cNvSpPr/>
            <p:nvPr/>
          </p:nvSpPr>
          <p:spPr>
            <a:xfrm rot="-5400000">
              <a:off x="5294072" y="184294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5"/>
            <p:cNvSpPr/>
            <p:nvPr/>
          </p:nvSpPr>
          <p:spPr>
            <a:xfrm rot="-5400000">
              <a:off x="6009117" y="6527890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5"/>
            <p:cNvSpPr/>
            <p:nvPr/>
          </p:nvSpPr>
          <p:spPr>
            <a:xfrm rot="-5400000">
              <a:off x="7837772" y="734983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5"/>
            <p:cNvSpPr/>
            <p:nvPr/>
          </p:nvSpPr>
          <p:spPr>
            <a:xfrm rot="-5400000">
              <a:off x="1414655" y="4861593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5"/>
            <p:cNvSpPr/>
            <p:nvPr/>
          </p:nvSpPr>
          <p:spPr>
            <a:xfrm rot="-5400000">
              <a:off x="4633252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5"/>
            <p:cNvSpPr/>
            <p:nvPr/>
          </p:nvSpPr>
          <p:spPr>
            <a:xfrm rot="-5400000">
              <a:off x="4844935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5"/>
            <p:cNvSpPr/>
            <p:nvPr/>
          </p:nvSpPr>
          <p:spPr>
            <a:xfrm rot="-5400000">
              <a:off x="5058986" y="4074809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5"/>
            <p:cNvSpPr/>
            <p:nvPr/>
          </p:nvSpPr>
          <p:spPr>
            <a:xfrm rot="-5400000">
              <a:off x="5270612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5"/>
            <p:cNvSpPr/>
            <p:nvPr/>
          </p:nvSpPr>
          <p:spPr>
            <a:xfrm rot="-5400000">
              <a:off x="5482295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5"/>
            <p:cNvSpPr/>
            <p:nvPr/>
          </p:nvSpPr>
          <p:spPr>
            <a:xfrm rot="-5400000">
              <a:off x="6394794" y="3705606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5"/>
            <p:cNvSpPr/>
            <p:nvPr/>
          </p:nvSpPr>
          <p:spPr>
            <a:xfrm rot="-5400000">
              <a:off x="526836" y="6351425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5"/>
            <p:cNvSpPr/>
            <p:nvPr/>
          </p:nvSpPr>
          <p:spPr>
            <a:xfrm rot="10800000" flipH="1">
              <a:off x="8072788" y="4010131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5"/>
            <p:cNvSpPr/>
            <p:nvPr/>
          </p:nvSpPr>
          <p:spPr>
            <a:xfrm rot="10800000" flipH="1">
              <a:off x="7051306" y="4011281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5"/>
            <p:cNvSpPr/>
            <p:nvPr/>
          </p:nvSpPr>
          <p:spPr>
            <a:xfrm rot="10800000" flipH="1">
              <a:off x="11056539" y="499693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5"/>
            <p:cNvSpPr/>
            <p:nvPr/>
          </p:nvSpPr>
          <p:spPr>
            <a:xfrm rot="10800000" flipH="1">
              <a:off x="11056539" y="42864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5"/>
            <p:cNvSpPr/>
            <p:nvPr/>
          </p:nvSpPr>
          <p:spPr>
            <a:xfrm rot="10800000" flipH="1">
              <a:off x="11056539" y="452326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5"/>
            <p:cNvSpPr/>
            <p:nvPr/>
          </p:nvSpPr>
          <p:spPr>
            <a:xfrm rot="10800000" flipH="1">
              <a:off x="11056539" y="47600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5"/>
            <p:cNvSpPr/>
            <p:nvPr/>
          </p:nvSpPr>
          <p:spPr>
            <a:xfrm rot="10800000" flipH="1">
              <a:off x="5481164" y="7463931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5"/>
            <p:cNvSpPr/>
            <p:nvPr/>
          </p:nvSpPr>
          <p:spPr>
            <a:xfrm rot="10800000" flipH="1">
              <a:off x="2956571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5"/>
            <p:cNvSpPr/>
            <p:nvPr/>
          </p:nvSpPr>
          <p:spPr>
            <a:xfrm rot="10800000" flipH="1">
              <a:off x="1770967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5"/>
            <p:cNvSpPr/>
            <p:nvPr/>
          </p:nvSpPr>
          <p:spPr>
            <a:xfrm rot="10800000" flipH="1">
              <a:off x="2008088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5"/>
            <p:cNvSpPr/>
            <p:nvPr/>
          </p:nvSpPr>
          <p:spPr>
            <a:xfrm rot="10800000" flipH="1">
              <a:off x="2245208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5"/>
            <p:cNvSpPr/>
            <p:nvPr/>
          </p:nvSpPr>
          <p:spPr>
            <a:xfrm rot="10800000" flipH="1">
              <a:off x="2482329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5"/>
            <p:cNvSpPr/>
            <p:nvPr/>
          </p:nvSpPr>
          <p:spPr>
            <a:xfrm rot="10800000" flipH="1">
              <a:off x="2719450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5"/>
            <p:cNvSpPr/>
            <p:nvPr/>
          </p:nvSpPr>
          <p:spPr>
            <a:xfrm rot="-5400000">
              <a:off x="5294072" y="184294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5"/>
            <p:cNvSpPr/>
            <p:nvPr/>
          </p:nvSpPr>
          <p:spPr>
            <a:xfrm rot="-5400000">
              <a:off x="6009117" y="6527890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5"/>
            <p:cNvSpPr/>
            <p:nvPr/>
          </p:nvSpPr>
          <p:spPr>
            <a:xfrm rot="-5400000">
              <a:off x="7837772" y="734983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5"/>
            <p:cNvSpPr/>
            <p:nvPr/>
          </p:nvSpPr>
          <p:spPr>
            <a:xfrm rot="-5400000">
              <a:off x="1414655" y="4861593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5"/>
            <p:cNvSpPr/>
            <p:nvPr/>
          </p:nvSpPr>
          <p:spPr>
            <a:xfrm rot="-5400000">
              <a:off x="4633252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5"/>
            <p:cNvSpPr/>
            <p:nvPr/>
          </p:nvSpPr>
          <p:spPr>
            <a:xfrm rot="-5400000">
              <a:off x="4844935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5"/>
            <p:cNvSpPr/>
            <p:nvPr/>
          </p:nvSpPr>
          <p:spPr>
            <a:xfrm rot="-5400000">
              <a:off x="5058986" y="4074809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5"/>
            <p:cNvSpPr/>
            <p:nvPr/>
          </p:nvSpPr>
          <p:spPr>
            <a:xfrm rot="-5400000">
              <a:off x="5270612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5"/>
            <p:cNvSpPr/>
            <p:nvPr/>
          </p:nvSpPr>
          <p:spPr>
            <a:xfrm rot="-5400000">
              <a:off x="5482295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5"/>
            <p:cNvSpPr/>
            <p:nvPr/>
          </p:nvSpPr>
          <p:spPr>
            <a:xfrm rot="-5400000">
              <a:off x="526836" y="6351425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5"/>
            <p:cNvSpPr/>
            <p:nvPr/>
          </p:nvSpPr>
          <p:spPr>
            <a:xfrm rot="10800000" flipH="1">
              <a:off x="8072788" y="4010131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5"/>
            <p:cNvSpPr/>
            <p:nvPr/>
          </p:nvSpPr>
          <p:spPr>
            <a:xfrm rot="10800000" flipH="1">
              <a:off x="7051306" y="4011281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5"/>
            <p:cNvSpPr/>
            <p:nvPr/>
          </p:nvSpPr>
          <p:spPr>
            <a:xfrm rot="10800000" flipH="1">
              <a:off x="11056539" y="499693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5"/>
            <p:cNvSpPr/>
            <p:nvPr/>
          </p:nvSpPr>
          <p:spPr>
            <a:xfrm rot="10800000" flipH="1">
              <a:off x="11056539" y="42864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5"/>
            <p:cNvSpPr/>
            <p:nvPr/>
          </p:nvSpPr>
          <p:spPr>
            <a:xfrm rot="10800000" flipH="1">
              <a:off x="11056539" y="452326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5"/>
            <p:cNvSpPr/>
            <p:nvPr/>
          </p:nvSpPr>
          <p:spPr>
            <a:xfrm rot="10800000" flipH="1">
              <a:off x="11056539" y="47600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5"/>
            <p:cNvSpPr/>
            <p:nvPr/>
          </p:nvSpPr>
          <p:spPr>
            <a:xfrm rot="10800000" flipH="1">
              <a:off x="2956571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5"/>
            <p:cNvSpPr/>
            <p:nvPr/>
          </p:nvSpPr>
          <p:spPr>
            <a:xfrm rot="10800000" flipH="1">
              <a:off x="1770967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5"/>
            <p:cNvSpPr/>
            <p:nvPr/>
          </p:nvSpPr>
          <p:spPr>
            <a:xfrm rot="10800000" flipH="1">
              <a:off x="2008088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5"/>
            <p:cNvSpPr/>
            <p:nvPr/>
          </p:nvSpPr>
          <p:spPr>
            <a:xfrm rot="10800000" flipH="1">
              <a:off x="2245208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5"/>
            <p:cNvSpPr/>
            <p:nvPr/>
          </p:nvSpPr>
          <p:spPr>
            <a:xfrm rot="10800000" flipH="1">
              <a:off x="2482329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5"/>
            <p:cNvSpPr/>
            <p:nvPr/>
          </p:nvSpPr>
          <p:spPr>
            <a:xfrm rot="10800000" flipH="1">
              <a:off x="2719450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9" name="Google Shape;1029;p15"/>
            <p:cNvGrpSpPr/>
            <p:nvPr/>
          </p:nvGrpSpPr>
          <p:grpSpPr>
            <a:xfrm>
              <a:off x="-2507408" y="4560924"/>
              <a:ext cx="6876983" cy="300288"/>
              <a:chOff x="-2507408" y="4560924"/>
              <a:chExt cx="6876983" cy="300288"/>
            </a:xfrm>
          </p:grpSpPr>
          <p:sp>
            <p:nvSpPr>
              <p:cNvPr id="1030" name="Google Shape;1030;p15"/>
              <p:cNvSpPr/>
              <p:nvPr/>
            </p:nvSpPr>
            <p:spPr>
              <a:xfrm rot="-5400000">
                <a:off x="846319" y="1337956"/>
                <a:ext cx="169528" cy="6876983"/>
              </a:xfrm>
              <a:custGeom>
                <a:avLst/>
                <a:gdLst/>
                <a:ahLst/>
                <a:cxnLst/>
                <a:rect l="l" t="t" r="r" b="b"/>
                <a:pathLst>
                  <a:path w="1468" h="59550" fill="none" extrusionOk="0">
                    <a:moveTo>
                      <a:pt x="1467" y="59549"/>
                    </a:moveTo>
                    <a:lnTo>
                      <a:pt x="1467" y="12749"/>
                    </a:lnTo>
                    <a:lnTo>
                      <a:pt x="1" y="11303"/>
                    </a:lnTo>
                    <a:lnTo>
                      <a:pt x="1" y="0"/>
                    </a:lnTo>
                  </a:path>
                </a:pathLst>
              </a:custGeom>
              <a:noFill/>
              <a:ln w="2857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128588" algn="bl" rotWithShape="0">
                  <a:schemeClr val="accent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5"/>
              <p:cNvSpPr/>
              <p:nvPr/>
            </p:nvSpPr>
            <p:spPr>
              <a:xfrm rot="10800000" flipH="1">
                <a:off x="-44930" y="4560924"/>
                <a:ext cx="1315747" cy="268151"/>
              </a:xfrm>
              <a:custGeom>
                <a:avLst/>
                <a:gdLst/>
                <a:ahLst/>
                <a:cxnLst/>
                <a:rect l="l" t="t" r="r" b="b"/>
                <a:pathLst>
                  <a:path w="15520" h="1630" extrusionOk="0">
                    <a:moveTo>
                      <a:pt x="0" y="0"/>
                    </a:moveTo>
                    <a:lnTo>
                      <a:pt x="0" y="1629"/>
                    </a:lnTo>
                    <a:lnTo>
                      <a:pt x="15519" y="1629"/>
                    </a:lnTo>
                    <a:lnTo>
                      <a:pt x="15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457200" dist="19050" algn="bl" rotWithShape="0">
                  <a:schemeClr val="accent1">
                    <a:alpha val="7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5"/>
              <p:cNvSpPr/>
              <p:nvPr/>
            </p:nvSpPr>
            <p:spPr>
              <a:xfrm rot="10800000" flipH="1">
                <a:off x="-44930" y="4560924"/>
                <a:ext cx="1315747" cy="268151"/>
              </a:xfrm>
              <a:custGeom>
                <a:avLst/>
                <a:gdLst/>
                <a:ahLst/>
                <a:cxnLst/>
                <a:rect l="l" t="t" r="r" b="b"/>
                <a:pathLst>
                  <a:path w="15520" h="1630" extrusionOk="0">
                    <a:moveTo>
                      <a:pt x="0" y="0"/>
                    </a:moveTo>
                    <a:lnTo>
                      <a:pt x="0" y="1629"/>
                    </a:lnTo>
                    <a:lnTo>
                      <a:pt x="15519" y="1629"/>
                    </a:lnTo>
                    <a:lnTo>
                      <a:pt x="15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457200" dist="19050" algn="bl" rotWithShape="0">
                  <a:schemeClr val="accent1">
                    <a:alpha val="7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_1_1_1_1_1_1_1"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23"/>
          <p:cNvSpPr txBox="1">
            <a:spLocks noGrp="1"/>
          </p:cNvSpPr>
          <p:nvPr>
            <p:ph type="title"/>
          </p:nvPr>
        </p:nvSpPr>
        <p:spPr>
          <a:xfrm>
            <a:off x="4818075" y="1300763"/>
            <a:ext cx="3161700" cy="11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432" name="Google Shape;1432;p23"/>
          <p:cNvSpPr txBox="1">
            <a:spLocks noGrp="1"/>
          </p:cNvSpPr>
          <p:nvPr>
            <p:ph type="subTitle" idx="1"/>
          </p:nvPr>
        </p:nvSpPr>
        <p:spPr>
          <a:xfrm>
            <a:off x="4818075" y="2548050"/>
            <a:ext cx="3161700" cy="1199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grpSp>
        <p:nvGrpSpPr>
          <p:cNvPr id="1433" name="Google Shape;1433;p23"/>
          <p:cNvGrpSpPr/>
          <p:nvPr/>
        </p:nvGrpSpPr>
        <p:grpSpPr>
          <a:xfrm flipH="1">
            <a:off x="8571875" y="-2348602"/>
            <a:ext cx="3769563" cy="11358057"/>
            <a:chOff x="-2722250" y="-1079764"/>
            <a:chExt cx="3769563" cy="11358057"/>
          </a:xfrm>
        </p:grpSpPr>
        <p:sp>
          <p:nvSpPr>
            <p:cNvPr id="1434" name="Google Shape;1434;p2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" name="Google Shape;1448;p23"/>
          <p:cNvGrpSpPr/>
          <p:nvPr/>
        </p:nvGrpSpPr>
        <p:grpSpPr>
          <a:xfrm rot="5400000">
            <a:off x="-1398220" y="4486426"/>
            <a:ext cx="4222888" cy="4088811"/>
            <a:chOff x="8129425" y="2555026"/>
            <a:chExt cx="4222888" cy="4088811"/>
          </a:xfrm>
        </p:grpSpPr>
        <p:sp>
          <p:nvSpPr>
            <p:cNvPr id="1449" name="Google Shape;1449;p23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3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3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3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3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3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3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3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" name="Google Shape;1457;p23"/>
          <p:cNvGrpSpPr/>
          <p:nvPr/>
        </p:nvGrpSpPr>
        <p:grpSpPr>
          <a:xfrm rot="-5400000" flipH="1">
            <a:off x="-1268897" y="-877738"/>
            <a:ext cx="3021722" cy="3146276"/>
            <a:chOff x="7186293" y="-290625"/>
            <a:chExt cx="3021722" cy="3146276"/>
          </a:xfrm>
        </p:grpSpPr>
        <p:sp>
          <p:nvSpPr>
            <p:cNvPr id="1458" name="Google Shape;1458;p2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_1_1_1_1_1_1_1_2"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24"/>
          <p:cNvSpPr txBox="1">
            <a:spLocks noGrp="1"/>
          </p:cNvSpPr>
          <p:nvPr>
            <p:ph type="title"/>
          </p:nvPr>
        </p:nvSpPr>
        <p:spPr>
          <a:xfrm>
            <a:off x="4818075" y="1300763"/>
            <a:ext cx="3161700" cy="11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464" name="Google Shape;1464;p24"/>
          <p:cNvSpPr txBox="1">
            <a:spLocks noGrp="1"/>
          </p:cNvSpPr>
          <p:nvPr>
            <p:ph type="subTitle" idx="1"/>
          </p:nvPr>
        </p:nvSpPr>
        <p:spPr>
          <a:xfrm>
            <a:off x="4818075" y="2548050"/>
            <a:ext cx="3161700" cy="1199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grpSp>
        <p:nvGrpSpPr>
          <p:cNvPr id="1465" name="Google Shape;1465;p24"/>
          <p:cNvGrpSpPr/>
          <p:nvPr/>
        </p:nvGrpSpPr>
        <p:grpSpPr>
          <a:xfrm>
            <a:off x="-3067762" y="-3026548"/>
            <a:ext cx="3721951" cy="12135923"/>
            <a:chOff x="-3170262" y="3452177"/>
            <a:chExt cx="3721951" cy="12135923"/>
          </a:xfrm>
        </p:grpSpPr>
        <p:sp>
          <p:nvSpPr>
            <p:cNvPr id="1466" name="Google Shape;1466;p2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0" name="Google Shape;1520;p24"/>
          <p:cNvGrpSpPr/>
          <p:nvPr/>
        </p:nvGrpSpPr>
        <p:grpSpPr>
          <a:xfrm>
            <a:off x="8572063" y="-2535098"/>
            <a:ext cx="3721951" cy="12135923"/>
            <a:chOff x="-3170262" y="3452177"/>
            <a:chExt cx="3721951" cy="12135923"/>
          </a:xfrm>
        </p:grpSpPr>
        <p:sp>
          <p:nvSpPr>
            <p:cNvPr id="1521" name="Google Shape;1521;p2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8" r:id="rId5"/>
    <p:sldLayoutId id="2147483659" r:id="rId6"/>
    <p:sldLayoutId id="2147483661" r:id="rId7"/>
    <p:sldLayoutId id="2147483669" r:id="rId8"/>
    <p:sldLayoutId id="2147483670" r:id="rId9"/>
    <p:sldLayoutId id="2147483681" r:id="rId10"/>
    <p:sldLayoutId id="214748368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" name="Google Shape;2638;p40"/>
          <p:cNvSpPr txBox="1">
            <a:spLocks noGrp="1"/>
          </p:cNvSpPr>
          <p:nvPr>
            <p:ph type="ctrTitle"/>
          </p:nvPr>
        </p:nvSpPr>
        <p:spPr>
          <a:xfrm>
            <a:off x="1282800" y="1285125"/>
            <a:ext cx="6578400" cy="22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Digital Design Project</a:t>
            </a:r>
            <a:br>
              <a:rPr lang="en" sz="2800" dirty="0" smtClean="0"/>
            </a:br>
            <a:r>
              <a:rPr lang="en" sz="2800" dirty="0" smtClean="0"/>
              <a:t/>
            </a:r>
            <a:br>
              <a:rPr lang="en" sz="2800" dirty="0" smtClean="0"/>
            </a:br>
            <a:r>
              <a:rPr lang="en" sz="5400" dirty="0" smtClean="0">
                <a:solidFill>
                  <a:schemeClr val="lt2"/>
                </a:solidFill>
              </a:rPr>
              <a:t>Micropocessor </a:t>
            </a:r>
            <a:br>
              <a:rPr lang="en" sz="5400" dirty="0" smtClean="0">
                <a:solidFill>
                  <a:schemeClr val="lt2"/>
                </a:solidFill>
              </a:rPr>
            </a:br>
            <a:r>
              <a:rPr lang="en" sz="5400" dirty="0" smtClean="0">
                <a:solidFill>
                  <a:schemeClr val="lt2"/>
                </a:solidFill>
              </a:rPr>
              <a:t>DESIGN</a:t>
            </a:r>
            <a:endParaRPr sz="5400" dirty="0"/>
          </a:p>
        </p:txBody>
      </p:sp>
      <p:sp>
        <p:nvSpPr>
          <p:cNvPr id="2639" name="Google Shape;2639;p40"/>
          <p:cNvSpPr txBox="1">
            <a:spLocks noGrp="1"/>
          </p:cNvSpPr>
          <p:nvPr>
            <p:ph type="subTitle" idx="1"/>
          </p:nvPr>
        </p:nvSpPr>
        <p:spPr>
          <a:xfrm>
            <a:off x="2211600" y="386570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Under Superposition of Prof. Islam Yehia</a:t>
            </a:r>
            <a:endParaRPr dirty="0"/>
          </a:p>
        </p:txBody>
      </p:sp>
      <p:cxnSp>
        <p:nvCxnSpPr>
          <p:cNvPr id="2640" name="Google Shape;2640;p40"/>
          <p:cNvCxnSpPr/>
          <p:nvPr/>
        </p:nvCxnSpPr>
        <p:spPr>
          <a:xfrm>
            <a:off x="2500475" y="3663720"/>
            <a:ext cx="4177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41" name="Google Shape;2641;p40"/>
          <p:cNvGrpSpPr/>
          <p:nvPr/>
        </p:nvGrpSpPr>
        <p:grpSpPr>
          <a:xfrm>
            <a:off x="2365175" y="3596070"/>
            <a:ext cx="4447650" cy="135300"/>
            <a:chOff x="2365175" y="3596070"/>
            <a:chExt cx="4447650" cy="135300"/>
          </a:xfrm>
        </p:grpSpPr>
        <p:sp>
          <p:nvSpPr>
            <p:cNvPr id="2642" name="Google Shape;2642;p40"/>
            <p:cNvSpPr/>
            <p:nvPr/>
          </p:nvSpPr>
          <p:spPr>
            <a:xfrm>
              <a:off x="2365175" y="359607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0"/>
            <p:cNvSpPr/>
            <p:nvPr/>
          </p:nvSpPr>
          <p:spPr>
            <a:xfrm>
              <a:off x="6677525" y="359607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44" name="Google Shape;2644;p40"/>
            <p:cNvCxnSpPr>
              <a:stCxn id="2642" idx="6"/>
              <a:endCxn id="2643" idx="2"/>
            </p:cNvCxnSpPr>
            <p:nvPr/>
          </p:nvCxnSpPr>
          <p:spPr>
            <a:xfrm>
              <a:off x="2500475" y="3663720"/>
              <a:ext cx="41772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153025" y="1289277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826647" y="65997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Block Diagram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02417" y="1859372"/>
            <a:ext cx="39277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Consists of </a:t>
            </a: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 Sub-Blocks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Program Counter (PC).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Memory Address Register (MAR).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16x8 ROM.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Instruction Register.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Accumulator.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ALU.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Register B.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Output Register.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Controller Sequencer.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endParaRPr lang="en-US" sz="1500" dirty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854" y="1362075"/>
            <a:ext cx="3081020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455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927248" y="411210"/>
            <a:ext cx="4442040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Programming Guide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43511" y="1931943"/>
            <a:ext cx="4079183" cy="2799714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</a:rPr>
              <a:t>Op Code for Processor Instruction.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</a:rPr>
              <a:t>Addressing Mode: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000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E9FF"/>
                </a:solidFill>
              </a:rPr>
              <a:t>Direct </a:t>
            </a:r>
            <a:r>
              <a:rPr lang="en-US" sz="2000" dirty="0" smtClean="0">
                <a:solidFill>
                  <a:schemeClr val="bg1"/>
                </a:solidFill>
              </a:rPr>
              <a:t>Addressing mode</a:t>
            </a:r>
          </a:p>
        </p:txBody>
      </p:sp>
      <p:sp>
        <p:nvSpPr>
          <p:cNvPr id="4" name="Google Shape;3429;p73"/>
          <p:cNvSpPr/>
          <p:nvPr/>
        </p:nvSpPr>
        <p:spPr>
          <a:xfrm flipH="1">
            <a:off x="5083356" y="1610610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2694" y="1785121"/>
            <a:ext cx="3048001" cy="29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58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153025" y="1289277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921897" y="48852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Timing Diagram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048601" y="1626032"/>
            <a:ext cx="39277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LDA Timing Diagram.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T1:  Address from PC to MAR.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T2:  Incrementing PC.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T3:  Instruction from ROM to Instruction Register.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T4</a:t>
            </a:r>
            <a:r>
              <a:rPr lang="en-US" sz="1500" dirty="0">
                <a:solidFill>
                  <a:schemeClr val="bg1"/>
                </a:solidFill>
                <a:latin typeface="Cambria Math" panose="02040503050406030204" pitchFamily="18" charset="0"/>
              </a:rPr>
              <a:t>:  Instruction Field decoded in CU and Address Field to MAR</a:t>
            </a: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T5: Data from ROM to Accumulator.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T6: NOP</a:t>
            </a:r>
            <a:endParaRPr lang="en-US" sz="1500" dirty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070" y="1473313"/>
            <a:ext cx="3176588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089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153025" y="1289277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921897" y="48852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Timing Diagram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50201" y="1687922"/>
            <a:ext cx="39277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 Timing Diagram.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T1:  Address from PC to MAR.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T2:  Incrementing PC.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T3:  Instruction from ROM to Instruction Register.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T4:  Instruction Field decoded in CU and Address </a:t>
            </a:r>
            <a:r>
              <a:rPr lang="en-US" sz="1500" dirty="0">
                <a:solidFill>
                  <a:schemeClr val="bg1"/>
                </a:solidFill>
                <a:latin typeface="Cambria Math" panose="02040503050406030204" pitchFamily="18" charset="0"/>
              </a:rPr>
              <a:t>Field </a:t>
            </a: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to MAR.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T5: Data from ROM to Register B.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T6: ALU Sets up the Accumulator with the result.</a:t>
            </a:r>
            <a:endParaRPr lang="en-US" sz="1500" dirty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041" y="1400175"/>
            <a:ext cx="3222646" cy="3130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3338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153025" y="1289277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921897" y="48852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Timing Diagram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50201" y="1687922"/>
            <a:ext cx="39277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JZ Timing Diagram.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T1:  Address from PC to MAR.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T2:  Incrementing PC.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T3:  Instruction from ROM to Instruction Register.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>
                <a:solidFill>
                  <a:schemeClr val="bg1"/>
                </a:solidFill>
                <a:latin typeface="Cambria Math" panose="02040503050406030204" pitchFamily="18" charset="0"/>
              </a:rPr>
              <a:t>T4:  </a:t>
            </a: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Load PC with the jump address.</a:t>
            </a:r>
          </a:p>
          <a:p>
            <a:pPr marL="457200" lvl="1" indent="0" algn="l"/>
            <a:endParaRPr lang="en-US" sz="500" dirty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T5: NOP.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T6: NOP</a:t>
            </a:r>
            <a:endParaRPr lang="en-US" sz="1500" dirty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50" y="1390650"/>
            <a:ext cx="3162300" cy="314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093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153025" y="1289277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921897" y="48852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Timing Diagram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50201" y="1687922"/>
            <a:ext cx="39277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 Timing Diagram.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T1:  Address from PC to MAR.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T2:  Incrementing PC.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T3:  Instruction from ROM to Instruction Register.</a:t>
            </a:r>
          </a:p>
          <a:p>
            <a:pPr marL="457200" lvl="1" indent="0" algn="l"/>
            <a:endParaRPr lang="en-US" sz="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>
                <a:solidFill>
                  <a:schemeClr val="bg1"/>
                </a:solidFill>
                <a:latin typeface="Cambria Math" panose="02040503050406030204" pitchFamily="18" charset="0"/>
              </a:rPr>
              <a:t>T4:  </a:t>
            </a: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Load the Output Register from the Accumulator.</a:t>
            </a:r>
          </a:p>
          <a:p>
            <a:pPr marL="457200" lvl="1" indent="0" algn="l"/>
            <a:endParaRPr lang="en-US" sz="500" dirty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T5: NOP.</a:t>
            </a:r>
          </a:p>
          <a:p>
            <a:pPr marL="457200" lvl="1" indent="0" algn="l"/>
            <a:endParaRPr lang="en-US" sz="2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T6: NOP</a:t>
            </a:r>
            <a:endParaRPr lang="en-US" sz="1500" dirty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522" y="1365477"/>
            <a:ext cx="3047683" cy="316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69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7" name="Google Shape;3217;p62"/>
          <p:cNvGrpSpPr/>
          <p:nvPr/>
        </p:nvGrpSpPr>
        <p:grpSpPr>
          <a:xfrm>
            <a:off x="1595258" y="2004497"/>
            <a:ext cx="1133821" cy="1133821"/>
            <a:chOff x="851175" y="1582401"/>
            <a:chExt cx="964872" cy="964872"/>
          </a:xfrm>
        </p:grpSpPr>
        <p:sp>
          <p:nvSpPr>
            <p:cNvPr id="3218" name="Google Shape;3218;p62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2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0" name="Google Shape;3220;p62"/>
          <p:cNvSpPr txBox="1">
            <a:spLocks noGrp="1"/>
          </p:cNvSpPr>
          <p:nvPr>
            <p:ph type="title"/>
          </p:nvPr>
        </p:nvSpPr>
        <p:spPr>
          <a:xfrm>
            <a:off x="3257391" y="19827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Testing Plan &amp; Reports</a:t>
            </a:r>
            <a:endParaRPr dirty="0"/>
          </a:p>
        </p:txBody>
      </p:sp>
      <p:sp>
        <p:nvSpPr>
          <p:cNvPr id="3222" name="Google Shape;3222;p62"/>
          <p:cNvSpPr txBox="1">
            <a:spLocks noGrp="1"/>
          </p:cNvSpPr>
          <p:nvPr>
            <p:ph type="title" idx="2"/>
          </p:nvPr>
        </p:nvSpPr>
        <p:spPr>
          <a:xfrm>
            <a:off x="1624100" y="2159377"/>
            <a:ext cx="1076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cxnSp>
        <p:nvCxnSpPr>
          <p:cNvPr id="3223" name="Google Shape;3223;p62"/>
          <p:cNvCxnSpPr>
            <a:stCxn id="3224" idx="6"/>
            <a:endCxn id="3225" idx="2"/>
          </p:cNvCxnSpPr>
          <p:nvPr/>
        </p:nvCxnSpPr>
        <p:spPr>
          <a:xfrm>
            <a:off x="3325041" y="3037433"/>
            <a:ext cx="417045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3226" name="Google Shape;3226;p62"/>
          <p:cNvGrpSpPr/>
          <p:nvPr/>
        </p:nvGrpSpPr>
        <p:grpSpPr>
          <a:xfrm>
            <a:off x="3189741" y="2969783"/>
            <a:ext cx="4441050" cy="135300"/>
            <a:chOff x="3160713" y="2635945"/>
            <a:chExt cx="4441050" cy="135300"/>
          </a:xfrm>
        </p:grpSpPr>
        <p:sp>
          <p:nvSpPr>
            <p:cNvPr id="3224" name="Google Shape;3224;p62"/>
            <p:cNvSpPr/>
            <p:nvPr/>
          </p:nvSpPr>
          <p:spPr>
            <a:xfrm>
              <a:off x="3160713" y="263594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2"/>
            <p:cNvSpPr/>
            <p:nvPr/>
          </p:nvSpPr>
          <p:spPr>
            <a:xfrm>
              <a:off x="7466463" y="263594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227" name="Google Shape;3227;p62"/>
          <p:cNvCxnSpPr/>
          <p:nvPr/>
        </p:nvCxnSpPr>
        <p:spPr>
          <a:xfrm>
            <a:off x="3324891" y="3031529"/>
            <a:ext cx="41706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</p:spTree>
    <p:extLst>
      <p:ext uri="{BB962C8B-B14F-4D97-AF65-F5344CB8AC3E}">
        <p14:creationId xmlns:p14="http://schemas.microsoft.com/office/powerpoint/2010/main" val="6417247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153025" y="1289277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921897" y="48852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Testing Plan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50201" y="1687922"/>
            <a:ext cx="39277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 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The following program tests LDA, ADD, SUB, JZ, OUT Instructions.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endParaRPr lang="en-US" sz="1500" dirty="0">
              <a:solidFill>
                <a:schemeClr val="bg1"/>
              </a:solidFill>
            </a:endParaRP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Out = 1 + 2 +3 – 6 + 5.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Expected </a:t>
            </a:r>
            <a:r>
              <a:rPr lang="en-US" sz="1500" dirty="0" smtClean="0">
                <a:solidFill>
                  <a:schemeClr val="accent1"/>
                </a:solidFill>
                <a:latin typeface="Cambria Math" panose="02040503050406030204" pitchFamily="18" charset="0"/>
              </a:rPr>
              <a:t>Out = 5</a:t>
            </a: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.</a:t>
            </a:r>
            <a:endParaRPr lang="en-US" sz="1500" dirty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5391150" y="1497964"/>
            <a:ext cx="2943225" cy="295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045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9149" r="1335" b="10234"/>
          <a:stretch/>
        </p:blipFill>
        <p:spPr bwMode="auto">
          <a:xfrm>
            <a:off x="622299" y="419100"/>
            <a:ext cx="7899402" cy="4419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153025" y="1289277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921897" y="48852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Testing Plan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50201" y="1687922"/>
            <a:ext cx="39277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 2: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The following program tests LDA, ADD, SUB, JZ, OUT Instructions.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endParaRPr lang="en-US" sz="1500" dirty="0">
              <a:solidFill>
                <a:schemeClr val="bg1"/>
              </a:solidFill>
            </a:endParaRP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Out = 1 + 2 +3 – 5.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Expected </a:t>
            </a:r>
            <a:r>
              <a:rPr lang="en-US" sz="1500" dirty="0" smtClean="0">
                <a:solidFill>
                  <a:schemeClr val="accent1"/>
                </a:solidFill>
                <a:latin typeface="Cambria Math" panose="02040503050406030204" pitchFamily="18" charset="0"/>
              </a:rPr>
              <a:t>Out = 1</a:t>
            </a: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.</a:t>
            </a:r>
            <a:endParaRPr lang="en-US" sz="1500" dirty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5306284" y="1453515"/>
            <a:ext cx="3063016" cy="307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0753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6" name="Google Shape;2666;p43"/>
          <p:cNvGrpSpPr/>
          <p:nvPr/>
        </p:nvGrpSpPr>
        <p:grpSpPr>
          <a:xfrm>
            <a:off x="1053497" y="3073586"/>
            <a:ext cx="795537" cy="795537"/>
            <a:chOff x="851175" y="1582401"/>
            <a:chExt cx="964872" cy="964872"/>
          </a:xfrm>
        </p:grpSpPr>
        <p:sp>
          <p:nvSpPr>
            <p:cNvPr id="2667" name="Google Shape;2667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9" name="Google Shape;2669;p43"/>
          <p:cNvGrpSpPr/>
          <p:nvPr/>
        </p:nvGrpSpPr>
        <p:grpSpPr>
          <a:xfrm>
            <a:off x="4908972" y="3073586"/>
            <a:ext cx="795537" cy="795537"/>
            <a:chOff x="851175" y="1582401"/>
            <a:chExt cx="964872" cy="964872"/>
          </a:xfrm>
        </p:grpSpPr>
        <p:sp>
          <p:nvSpPr>
            <p:cNvPr id="2670" name="Google Shape;2670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2" name="Google Shape;2672;p43"/>
          <p:cNvGrpSpPr/>
          <p:nvPr/>
        </p:nvGrpSpPr>
        <p:grpSpPr>
          <a:xfrm>
            <a:off x="4908972" y="1743274"/>
            <a:ext cx="795537" cy="795537"/>
            <a:chOff x="851175" y="1582401"/>
            <a:chExt cx="964872" cy="964872"/>
          </a:xfrm>
        </p:grpSpPr>
        <p:sp>
          <p:nvSpPr>
            <p:cNvPr id="2673" name="Google Shape;2673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5" name="Google Shape;2675;p43"/>
          <p:cNvGrpSpPr/>
          <p:nvPr/>
        </p:nvGrpSpPr>
        <p:grpSpPr>
          <a:xfrm>
            <a:off x="1053497" y="1743286"/>
            <a:ext cx="795537" cy="795537"/>
            <a:chOff x="851175" y="1582401"/>
            <a:chExt cx="964872" cy="964872"/>
          </a:xfrm>
        </p:grpSpPr>
        <p:sp>
          <p:nvSpPr>
            <p:cNvPr id="2676" name="Google Shape;2676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8" name="Google Shape;2678;p43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80" name="Google Shape;2680;p43"/>
          <p:cNvSpPr txBox="1">
            <a:spLocks noGrp="1"/>
          </p:cNvSpPr>
          <p:nvPr>
            <p:ph type="subTitle" idx="2"/>
          </p:nvPr>
        </p:nvSpPr>
        <p:spPr>
          <a:xfrm>
            <a:off x="1975600" y="3321050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Design Steps</a:t>
            </a:r>
            <a:endParaRPr dirty="0"/>
          </a:p>
        </p:txBody>
      </p:sp>
      <p:sp>
        <p:nvSpPr>
          <p:cNvPr id="2681" name="Google Shape;2681;p43"/>
          <p:cNvSpPr txBox="1">
            <a:spLocks noGrp="1"/>
          </p:cNvSpPr>
          <p:nvPr>
            <p:ph type="title" idx="3"/>
          </p:nvPr>
        </p:nvSpPr>
        <p:spPr>
          <a:xfrm>
            <a:off x="1049261" y="3192050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82" name="Google Shape;2682;p43"/>
          <p:cNvSpPr txBox="1">
            <a:spLocks noGrp="1"/>
          </p:cNvSpPr>
          <p:nvPr>
            <p:ph type="title" idx="4"/>
          </p:nvPr>
        </p:nvSpPr>
        <p:spPr>
          <a:xfrm>
            <a:off x="4904736" y="3192050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683" name="Google Shape;2683;p43"/>
          <p:cNvSpPr txBox="1">
            <a:spLocks noGrp="1"/>
          </p:cNvSpPr>
          <p:nvPr>
            <p:ph type="title" idx="5"/>
          </p:nvPr>
        </p:nvSpPr>
        <p:spPr>
          <a:xfrm>
            <a:off x="1049261" y="1861738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84" name="Google Shape;2684;p43"/>
          <p:cNvSpPr txBox="1">
            <a:spLocks noGrp="1"/>
          </p:cNvSpPr>
          <p:nvPr>
            <p:ph type="title" idx="6"/>
          </p:nvPr>
        </p:nvSpPr>
        <p:spPr>
          <a:xfrm>
            <a:off x="4904736" y="1861738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86" name="Google Shape;2686;p43"/>
          <p:cNvSpPr txBox="1">
            <a:spLocks noGrp="1"/>
          </p:cNvSpPr>
          <p:nvPr>
            <p:ph type="subTitle" idx="8"/>
          </p:nvPr>
        </p:nvSpPr>
        <p:spPr>
          <a:xfrm>
            <a:off x="1975600" y="199073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688" name="Google Shape;2688;p43"/>
          <p:cNvSpPr txBox="1">
            <a:spLocks noGrp="1"/>
          </p:cNvSpPr>
          <p:nvPr>
            <p:ph type="subTitle" idx="13"/>
          </p:nvPr>
        </p:nvSpPr>
        <p:spPr>
          <a:xfrm>
            <a:off x="5883102" y="3170749"/>
            <a:ext cx="2409600" cy="698373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Testing Plan &amp; Design Matrix</a:t>
            </a:r>
            <a:endParaRPr dirty="0"/>
          </a:p>
        </p:txBody>
      </p:sp>
      <p:sp>
        <p:nvSpPr>
          <p:cNvPr id="2690" name="Google Shape;2690;p43"/>
          <p:cNvSpPr txBox="1">
            <a:spLocks noGrp="1"/>
          </p:cNvSpPr>
          <p:nvPr>
            <p:ph type="subTitle" idx="15"/>
          </p:nvPr>
        </p:nvSpPr>
        <p:spPr>
          <a:xfrm>
            <a:off x="5831075" y="199073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Teamwork Plan</a:t>
            </a:r>
            <a:endParaRPr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98" r="1843" b="11338"/>
          <a:stretch/>
        </p:blipFill>
        <p:spPr bwMode="auto">
          <a:xfrm>
            <a:off x="469900" y="386715"/>
            <a:ext cx="8191500" cy="452818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908642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153025" y="1289277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921897" y="48852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Testing Plan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50201" y="1687922"/>
            <a:ext cx="39277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 3: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The following program tests LDA, AND, OR, XOR, OUT Instructions.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endParaRPr lang="en-US" sz="1500" dirty="0">
              <a:solidFill>
                <a:schemeClr val="bg1"/>
              </a:solidFill>
            </a:endParaRP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Out = (((1 &amp; 2) | 3) &amp; 2) </a:t>
            </a:r>
            <a:r>
              <a:rPr lang="en-US" sz="1500" dirty="0">
                <a:solidFill>
                  <a:schemeClr val="bg1"/>
                </a:solidFill>
                <a:latin typeface="Cambria Math" panose="02040503050406030204" pitchFamily="18" charset="0"/>
              </a:rPr>
              <a:t>^</a:t>
            </a: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 5.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Expected </a:t>
            </a:r>
            <a:r>
              <a:rPr lang="en-US" sz="1500" dirty="0" smtClean="0">
                <a:solidFill>
                  <a:schemeClr val="accent1"/>
                </a:solidFill>
                <a:latin typeface="Cambria Math" panose="02040503050406030204" pitchFamily="18" charset="0"/>
              </a:rPr>
              <a:t>Out = 7</a:t>
            </a: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.</a:t>
            </a:r>
            <a:endParaRPr lang="en-US" sz="1500" dirty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5308710" y="1428115"/>
            <a:ext cx="3035190" cy="310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682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3"/>
          <a:srcRect t="18999" r="1730" b="10503"/>
          <a:stretch/>
        </p:blipFill>
        <p:spPr bwMode="auto">
          <a:xfrm>
            <a:off x="558799" y="292099"/>
            <a:ext cx="8026402" cy="45593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412602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153025" y="1289277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921897" y="48852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Testing Plan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50201" y="1687922"/>
            <a:ext cx="39277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 4: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The following program tests LDA, MUL, DIV, OUT Instructions.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endParaRPr lang="en-US" sz="1500" dirty="0">
              <a:solidFill>
                <a:schemeClr val="bg1"/>
              </a:solidFill>
            </a:endParaRP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Out = ((1 * 2) *3) /2.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Expected </a:t>
            </a:r>
            <a:r>
              <a:rPr lang="en-US" sz="1500" dirty="0" smtClean="0">
                <a:solidFill>
                  <a:schemeClr val="accent1"/>
                </a:solidFill>
                <a:latin typeface="Cambria Math" panose="02040503050406030204" pitchFamily="18" charset="0"/>
              </a:rPr>
              <a:t>Out = 3</a:t>
            </a: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.</a:t>
            </a:r>
            <a:endParaRPr lang="en-US" sz="1500" dirty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5252315" y="1428115"/>
            <a:ext cx="3129685" cy="310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0833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00" r="4860" b="10316"/>
          <a:stretch/>
        </p:blipFill>
        <p:spPr bwMode="auto">
          <a:xfrm>
            <a:off x="419100" y="304800"/>
            <a:ext cx="8305800" cy="46863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687722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153025" y="1289277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1048897" y="37422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Reports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50201" y="1687922"/>
            <a:ext cx="39277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Timing Reports: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Operating Frequency = 83.33MHz.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Max Frequency = 90.32MHz.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Setup Slack = 0.464.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Hold Slack = 0.355.</a:t>
            </a:r>
            <a:endParaRPr lang="en-US" sz="1500" dirty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7" name="Picture 6"/>
          <p:cNvPicPr/>
          <p:nvPr/>
        </p:nvPicPr>
        <p:blipFill rotWithShape="1">
          <a:blip r:embed="rId3"/>
          <a:srcRect b="12253"/>
          <a:stretch/>
        </p:blipFill>
        <p:spPr bwMode="auto">
          <a:xfrm>
            <a:off x="5153025" y="2309246"/>
            <a:ext cx="3326678" cy="800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/>
          <p:cNvPicPr/>
          <p:nvPr/>
        </p:nvPicPr>
        <p:blipFill>
          <a:blip r:embed="rId4"/>
          <a:stretch>
            <a:fillRect/>
          </a:stretch>
        </p:blipFill>
        <p:spPr>
          <a:xfrm>
            <a:off x="5153026" y="2309246"/>
            <a:ext cx="3326678" cy="800100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5"/>
          <a:stretch>
            <a:fillRect/>
          </a:stretch>
        </p:blipFill>
        <p:spPr>
          <a:xfrm>
            <a:off x="5187948" y="2309246"/>
            <a:ext cx="3291755" cy="800100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>
          <a:blip r:embed="rId6"/>
          <a:stretch>
            <a:fillRect/>
          </a:stretch>
        </p:blipFill>
        <p:spPr>
          <a:xfrm>
            <a:off x="5153024" y="2309246"/>
            <a:ext cx="3326679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4205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153025" y="1289277"/>
            <a:ext cx="3326678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1048897" y="37422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Reports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50201" y="1687922"/>
            <a:ext cx="39277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Resources Report: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Logic Registers = 47.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</a:endParaRP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I/O Pins = 10.</a:t>
            </a:r>
          </a:p>
          <a:p>
            <a:pPr marL="1200150" lvl="2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1 Pin for CLK</a:t>
            </a:r>
          </a:p>
          <a:p>
            <a:pPr marL="1200150" lvl="2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1 Pin for CLR.</a:t>
            </a:r>
          </a:p>
          <a:p>
            <a:pPr marL="1200150" lvl="2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  <a:latin typeface="Cambria Math" panose="02040503050406030204" pitchFamily="18" charset="0"/>
              </a:rPr>
              <a:t>8 Pins for Out.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11" name="Picture 10"/>
          <p:cNvPicPr/>
          <p:nvPr/>
        </p:nvPicPr>
        <p:blipFill rotWithShape="1">
          <a:blip r:embed="rId3"/>
          <a:srcRect r="47603"/>
          <a:stretch/>
        </p:blipFill>
        <p:spPr>
          <a:xfrm>
            <a:off x="5275262" y="1400492"/>
            <a:ext cx="3081337" cy="313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493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4404360" y="1289277"/>
            <a:ext cx="4075343" cy="333034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1048897" y="374222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Reports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150201" y="1687922"/>
            <a:ext cx="3071279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 Report: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Total Power Dissipation = </a:t>
            </a:r>
            <a:r>
              <a:rPr lang="en-US" sz="1500" dirty="0" smtClean="0">
                <a:solidFill>
                  <a:schemeClr val="accent1"/>
                </a:solidFill>
              </a:rPr>
              <a:t>357.82mW</a:t>
            </a:r>
            <a:r>
              <a:rPr lang="en-US" sz="1500" dirty="0" smtClean="0">
                <a:solidFill>
                  <a:schemeClr val="bg1"/>
                </a:solidFill>
              </a:rPr>
              <a:t>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Dynamic </a:t>
            </a:r>
            <a:r>
              <a:rPr lang="en-US" sz="1500" dirty="0">
                <a:solidFill>
                  <a:schemeClr val="bg1"/>
                </a:solidFill>
              </a:rPr>
              <a:t>Power Dissipation = </a:t>
            </a:r>
            <a:r>
              <a:rPr lang="en-US" sz="1500" dirty="0" smtClean="0">
                <a:solidFill>
                  <a:schemeClr val="accent1"/>
                </a:solidFill>
              </a:rPr>
              <a:t>1.95mW</a:t>
            </a:r>
            <a:r>
              <a:rPr lang="en-US" sz="1500" dirty="0" smtClean="0">
                <a:solidFill>
                  <a:schemeClr val="bg1"/>
                </a:solidFill>
              </a:rPr>
              <a:t>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</a:endParaRP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500" dirty="0" smtClean="0">
                <a:solidFill>
                  <a:schemeClr val="bg1"/>
                </a:solidFill>
              </a:rPr>
              <a:t>Static </a:t>
            </a:r>
            <a:r>
              <a:rPr lang="en-US" sz="1500" dirty="0">
                <a:solidFill>
                  <a:schemeClr val="bg1"/>
                </a:solidFill>
              </a:rPr>
              <a:t>Power </a:t>
            </a:r>
            <a:r>
              <a:rPr lang="en-US" sz="1500" dirty="0" smtClean="0">
                <a:solidFill>
                  <a:schemeClr val="bg1"/>
                </a:solidFill>
              </a:rPr>
              <a:t>Dissipation </a:t>
            </a:r>
            <a:r>
              <a:rPr lang="en-US" sz="1500" dirty="0">
                <a:solidFill>
                  <a:schemeClr val="bg1"/>
                </a:solidFill>
              </a:rPr>
              <a:t>= </a:t>
            </a:r>
            <a:r>
              <a:rPr lang="en-US" sz="1500" dirty="0" smtClean="0">
                <a:solidFill>
                  <a:schemeClr val="accent1"/>
                </a:solidFill>
              </a:rPr>
              <a:t>349.48mW</a:t>
            </a:r>
            <a:r>
              <a:rPr lang="en-US" sz="1500" dirty="0">
                <a:solidFill>
                  <a:schemeClr val="bg1"/>
                </a:solidFill>
              </a:rPr>
              <a:t>.</a:t>
            </a:r>
          </a:p>
          <a:p>
            <a:pPr marL="457200" lvl="1" indent="0" algn="l"/>
            <a:endParaRPr lang="en-US" sz="1500" dirty="0" smtClean="0">
              <a:solidFill>
                <a:schemeClr val="bg1"/>
              </a:solidFill>
              <a:latin typeface="Cambria Math" panose="020405030504060302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4556760" y="1398995"/>
            <a:ext cx="3813131" cy="311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5341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6" name="Google Shape;3046;p53"/>
          <p:cNvSpPr txBox="1">
            <a:spLocks noGrp="1"/>
          </p:cNvSpPr>
          <p:nvPr>
            <p:ph type="title"/>
          </p:nvPr>
        </p:nvSpPr>
        <p:spPr>
          <a:xfrm>
            <a:off x="1251975" y="1879761"/>
            <a:ext cx="6640200" cy="21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 smtClean="0"/>
              <a:t>THANKS</a:t>
            </a:r>
            <a:endParaRPr sz="7200" dirty="0">
              <a:solidFill>
                <a:schemeClr val="lt2"/>
              </a:solidFill>
            </a:endParaRPr>
          </a:p>
        </p:txBody>
      </p:sp>
      <p:cxnSp>
        <p:nvCxnSpPr>
          <p:cNvPr id="3047" name="Google Shape;3047;p53"/>
          <p:cNvCxnSpPr>
            <a:stCxn id="3048" idx="6"/>
            <a:endCxn id="3049" idx="2"/>
          </p:cNvCxnSpPr>
          <p:nvPr/>
        </p:nvCxnSpPr>
        <p:spPr>
          <a:xfrm>
            <a:off x="2676225" y="3504145"/>
            <a:ext cx="37917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3050" name="Google Shape;3050;p53"/>
          <p:cNvGrpSpPr/>
          <p:nvPr/>
        </p:nvGrpSpPr>
        <p:grpSpPr>
          <a:xfrm>
            <a:off x="2540925" y="3436495"/>
            <a:ext cx="4062150" cy="135300"/>
            <a:chOff x="2540925" y="3436495"/>
            <a:chExt cx="4062150" cy="135300"/>
          </a:xfrm>
        </p:grpSpPr>
        <p:sp>
          <p:nvSpPr>
            <p:cNvPr id="3048" name="Google Shape;3048;p53"/>
            <p:cNvSpPr/>
            <p:nvPr/>
          </p:nvSpPr>
          <p:spPr>
            <a:xfrm>
              <a:off x="2540925" y="343649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6467775" y="343649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51" name="Google Shape;3051;p53"/>
            <p:cNvCxnSpPr>
              <a:stCxn id="3048" idx="6"/>
              <a:endCxn id="3049" idx="2"/>
            </p:cNvCxnSpPr>
            <p:nvPr/>
          </p:nvCxnSpPr>
          <p:spPr>
            <a:xfrm>
              <a:off x="2676225" y="3504145"/>
              <a:ext cx="37917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5" name="Google Shape;2695;p44"/>
          <p:cNvGrpSpPr/>
          <p:nvPr/>
        </p:nvGrpSpPr>
        <p:grpSpPr>
          <a:xfrm>
            <a:off x="4005089" y="1068761"/>
            <a:ext cx="1133821" cy="1133821"/>
            <a:chOff x="851175" y="1582401"/>
            <a:chExt cx="964872" cy="964872"/>
          </a:xfrm>
        </p:grpSpPr>
        <p:sp>
          <p:nvSpPr>
            <p:cNvPr id="2696" name="Google Shape;2696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8" name="Google Shape;2698;p44"/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700" name="Google Shape;2700;p44"/>
          <p:cNvSpPr txBox="1">
            <a:spLocks noGrp="1"/>
          </p:cNvSpPr>
          <p:nvPr>
            <p:ph type="title" idx="2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701" name="Google Shape;2701;p44"/>
          <p:cNvCxnSpPr/>
          <p:nvPr/>
        </p:nvCxnSpPr>
        <p:spPr>
          <a:xfrm rot="10800000" flipH="1">
            <a:off x="2493738" y="3309720"/>
            <a:ext cx="4156500" cy="1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2702" name="Google Shape;2702;p44"/>
          <p:cNvSpPr/>
          <p:nvPr/>
        </p:nvSpPr>
        <p:spPr>
          <a:xfrm>
            <a:off x="23584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4"/>
          <p:cNvSpPr/>
          <p:nvPr/>
        </p:nvSpPr>
        <p:spPr>
          <a:xfrm>
            <a:off x="66502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4" name="Google Shape;2704;p44"/>
          <p:cNvCxnSpPr>
            <a:stCxn id="2702" idx="6"/>
            <a:endCxn id="2703" idx="2"/>
          </p:cNvCxnSpPr>
          <p:nvPr/>
        </p:nvCxnSpPr>
        <p:spPr>
          <a:xfrm>
            <a:off x="2493738" y="3316470"/>
            <a:ext cx="4156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7" name="Google Shape;3397;p71"/>
          <p:cNvGrpSpPr/>
          <p:nvPr/>
        </p:nvGrpSpPr>
        <p:grpSpPr>
          <a:xfrm>
            <a:off x="693738" y="1200863"/>
            <a:ext cx="3413413" cy="2741650"/>
            <a:chOff x="983688" y="1200863"/>
            <a:chExt cx="3413413" cy="2741650"/>
          </a:xfrm>
        </p:grpSpPr>
        <p:sp>
          <p:nvSpPr>
            <p:cNvPr id="3398" name="Google Shape;3398;p71"/>
            <p:cNvSpPr/>
            <p:nvPr/>
          </p:nvSpPr>
          <p:spPr>
            <a:xfrm>
              <a:off x="983688" y="1200988"/>
              <a:ext cx="3413400" cy="23469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71"/>
            <p:cNvSpPr/>
            <p:nvPr/>
          </p:nvSpPr>
          <p:spPr>
            <a:xfrm>
              <a:off x="983700" y="1200863"/>
              <a:ext cx="3413400" cy="23469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71"/>
            <p:cNvSpPr/>
            <p:nvPr/>
          </p:nvSpPr>
          <p:spPr>
            <a:xfrm>
              <a:off x="1429338" y="3737913"/>
              <a:ext cx="2522100" cy="2046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01" name="Google Shape;3401;p71"/>
            <p:cNvCxnSpPr/>
            <p:nvPr/>
          </p:nvCxnSpPr>
          <p:spPr>
            <a:xfrm>
              <a:off x="2479100" y="3547888"/>
              <a:ext cx="0" cy="18990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  <p:cxnSp>
          <p:nvCxnSpPr>
            <p:cNvPr id="3402" name="Google Shape;3402;p71"/>
            <p:cNvCxnSpPr/>
            <p:nvPr/>
          </p:nvCxnSpPr>
          <p:spPr>
            <a:xfrm>
              <a:off x="2840050" y="3547888"/>
              <a:ext cx="0" cy="18990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  <p:sp>
          <p:nvSpPr>
            <p:cNvPr id="3403" name="Google Shape;3403;p71"/>
            <p:cNvSpPr/>
            <p:nvPr/>
          </p:nvSpPr>
          <p:spPr>
            <a:xfrm>
              <a:off x="1429338" y="3737913"/>
              <a:ext cx="2522100" cy="2046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04" name="Google Shape;3404;p71"/>
            <p:cNvCxnSpPr/>
            <p:nvPr/>
          </p:nvCxnSpPr>
          <p:spPr>
            <a:xfrm>
              <a:off x="2479100" y="3547888"/>
              <a:ext cx="0" cy="18990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  <p:cxnSp>
          <p:nvCxnSpPr>
            <p:cNvPr id="3405" name="Google Shape;3405;p71"/>
            <p:cNvCxnSpPr/>
            <p:nvPr/>
          </p:nvCxnSpPr>
          <p:spPr>
            <a:xfrm>
              <a:off x="2840050" y="3547888"/>
              <a:ext cx="0" cy="18990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  <p:grpSp>
          <p:nvGrpSpPr>
            <p:cNvPr id="3406" name="Google Shape;3406;p71"/>
            <p:cNvGrpSpPr/>
            <p:nvPr/>
          </p:nvGrpSpPr>
          <p:grpSpPr>
            <a:xfrm>
              <a:off x="2604598" y="3244648"/>
              <a:ext cx="171554" cy="171554"/>
              <a:chOff x="851175" y="1582401"/>
              <a:chExt cx="964872" cy="964872"/>
            </a:xfrm>
          </p:grpSpPr>
          <p:sp>
            <p:nvSpPr>
              <p:cNvPr id="3407" name="Google Shape;3407;p71"/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7143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71"/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7143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09" name="Google Shape;3409;p71"/>
          <p:cNvSpPr txBox="1">
            <a:spLocks noGrp="1"/>
          </p:cNvSpPr>
          <p:nvPr>
            <p:ph type="title"/>
          </p:nvPr>
        </p:nvSpPr>
        <p:spPr>
          <a:xfrm>
            <a:off x="4818075" y="1300763"/>
            <a:ext cx="3161700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Introduction</a:t>
            </a:r>
            <a:endParaRPr dirty="0"/>
          </a:p>
        </p:txBody>
      </p:sp>
      <p:sp>
        <p:nvSpPr>
          <p:cNvPr id="3411" name="Google Shape;3411;p71"/>
          <p:cNvSpPr txBox="1">
            <a:spLocks noGrp="1"/>
          </p:cNvSpPr>
          <p:nvPr>
            <p:ph type="subTitle" idx="1"/>
          </p:nvPr>
        </p:nvSpPr>
        <p:spPr>
          <a:xfrm>
            <a:off x="4818075" y="2548050"/>
            <a:ext cx="3161700" cy="1199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/>
            <a:r>
              <a:rPr lang="en-US" dirty="0"/>
              <a:t>a Microprocessor is a digital device on a chip that can fetch instructions from memory, decode and execute them and give results. </a:t>
            </a:r>
            <a:endParaRPr dirty="0"/>
          </a:p>
        </p:txBody>
      </p:sp>
      <p:pic>
        <p:nvPicPr>
          <p:cNvPr id="17" name="Picture 2" descr="بخش میکروپروسسورها Microprocessor (ریزپردازنده) انتقال داده بین یک میکرو  پروسِسورها Microprocessor و یک دستگاه خارجی، ورودی/خروجی (I/O) :: مطالب  تخصصی و فوق تخصصی (برق _الکترونیک) و (دکترای نانو _ میکرو الکترونیک)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727" y="1200863"/>
            <a:ext cx="3413412" cy="234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oogle Shape;2714;p45"/>
          <p:cNvGrpSpPr/>
          <p:nvPr/>
        </p:nvGrpSpPr>
        <p:grpSpPr>
          <a:xfrm>
            <a:off x="4818074" y="2112213"/>
            <a:ext cx="3309925" cy="195558"/>
            <a:chOff x="2358438" y="2282277"/>
            <a:chExt cx="4441050" cy="135300"/>
          </a:xfrm>
        </p:grpSpPr>
        <p:sp>
          <p:nvSpPr>
            <p:cNvPr id="19" name="Google Shape;2712;p45"/>
            <p:cNvSpPr/>
            <p:nvPr/>
          </p:nvSpPr>
          <p:spPr>
            <a:xfrm>
              <a:off x="2358438" y="2282277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713;p45"/>
            <p:cNvSpPr/>
            <p:nvPr/>
          </p:nvSpPr>
          <p:spPr>
            <a:xfrm>
              <a:off x="6664188" y="2282277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" name="Google Shape;2715;p45"/>
            <p:cNvCxnSpPr>
              <a:stCxn id="19" idx="6"/>
              <a:endCxn id="20" idx="2"/>
            </p:cNvCxnSpPr>
            <p:nvPr/>
          </p:nvCxnSpPr>
          <p:spPr>
            <a:xfrm>
              <a:off x="2493738" y="2349927"/>
              <a:ext cx="41706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7" name="Google Shape;3217;p62"/>
          <p:cNvGrpSpPr/>
          <p:nvPr/>
        </p:nvGrpSpPr>
        <p:grpSpPr>
          <a:xfrm>
            <a:off x="1595258" y="2004497"/>
            <a:ext cx="1133821" cy="1133821"/>
            <a:chOff x="851175" y="1582401"/>
            <a:chExt cx="964872" cy="964872"/>
          </a:xfrm>
        </p:grpSpPr>
        <p:sp>
          <p:nvSpPr>
            <p:cNvPr id="3218" name="Google Shape;3218;p62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2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0" name="Google Shape;3220;p62"/>
          <p:cNvSpPr txBox="1">
            <a:spLocks noGrp="1"/>
          </p:cNvSpPr>
          <p:nvPr>
            <p:ph type="title"/>
          </p:nvPr>
        </p:nvSpPr>
        <p:spPr>
          <a:xfrm>
            <a:off x="3257391" y="2159377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Teamwork Plan</a:t>
            </a:r>
            <a:endParaRPr dirty="0"/>
          </a:p>
        </p:txBody>
      </p:sp>
      <p:sp>
        <p:nvSpPr>
          <p:cNvPr id="3222" name="Google Shape;3222;p62"/>
          <p:cNvSpPr txBox="1">
            <a:spLocks noGrp="1"/>
          </p:cNvSpPr>
          <p:nvPr>
            <p:ph type="title" idx="2"/>
          </p:nvPr>
        </p:nvSpPr>
        <p:spPr>
          <a:xfrm>
            <a:off x="1624100" y="2159377"/>
            <a:ext cx="1076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3223" name="Google Shape;3223;p62"/>
          <p:cNvCxnSpPr>
            <a:stCxn id="3224" idx="6"/>
            <a:endCxn id="3225" idx="2"/>
          </p:cNvCxnSpPr>
          <p:nvPr/>
        </p:nvCxnSpPr>
        <p:spPr>
          <a:xfrm>
            <a:off x="3325041" y="3037433"/>
            <a:ext cx="417045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3226" name="Google Shape;3226;p62"/>
          <p:cNvGrpSpPr/>
          <p:nvPr/>
        </p:nvGrpSpPr>
        <p:grpSpPr>
          <a:xfrm>
            <a:off x="3189741" y="2969783"/>
            <a:ext cx="4441050" cy="135300"/>
            <a:chOff x="3160713" y="2635945"/>
            <a:chExt cx="4441050" cy="135300"/>
          </a:xfrm>
        </p:grpSpPr>
        <p:sp>
          <p:nvSpPr>
            <p:cNvPr id="3224" name="Google Shape;3224;p62"/>
            <p:cNvSpPr/>
            <p:nvPr/>
          </p:nvSpPr>
          <p:spPr>
            <a:xfrm>
              <a:off x="3160713" y="263594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2"/>
            <p:cNvSpPr/>
            <p:nvPr/>
          </p:nvSpPr>
          <p:spPr>
            <a:xfrm>
              <a:off x="7466463" y="263594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227" name="Google Shape;3227;p62"/>
          <p:cNvCxnSpPr/>
          <p:nvPr/>
        </p:nvCxnSpPr>
        <p:spPr>
          <a:xfrm>
            <a:off x="3324891" y="3031529"/>
            <a:ext cx="41706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C7F5E9D-5C96-4FC5-929E-869488850961}"/>
              </a:ext>
            </a:extLst>
          </p:cNvPr>
          <p:cNvSpPr/>
          <p:nvPr/>
        </p:nvSpPr>
        <p:spPr>
          <a:xfrm>
            <a:off x="-1" y="4214191"/>
            <a:ext cx="2266727" cy="929309"/>
          </a:xfrm>
          <a:custGeom>
            <a:avLst/>
            <a:gdLst>
              <a:gd name="connsiteX0" fmla="*/ 0 w 3022302"/>
              <a:gd name="connsiteY0" fmla="*/ 0 h 1239078"/>
              <a:gd name="connsiteX1" fmla="*/ 2687635 w 3022302"/>
              <a:gd name="connsiteY1" fmla="*/ 0 h 1239078"/>
              <a:gd name="connsiteX2" fmla="*/ 3022302 w 3022302"/>
              <a:gd name="connsiteY2" fmla="*/ 619539 h 1239078"/>
              <a:gd name="connsiteX3" fmla="*/ 2687635 w 3022302"/>
              <a:gd name="connsiteY3" fmla="*/ 1239078 h 1239078"/>
              <a:gd name="connsiteX4" fmla="*/ 0 w 3022302"/>
              <a:gd name="connsiteY4" fmla="*/ 1239078 h 1239078"/>
              <a:gd name="connsiteX5" fmla="*/ 0 w 3022302"/>
              <a:gd name="connsiteY5" fmla="*/ 0 h 123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22302" h="1239078">
                <a:moveTo>
                  <a:pt x="0" y="0"/>
                </a:moveTo>
                <a:lnTo>
                  <a:pt x="2687635" y="0"/>
                </a:lnTo>
                <a:lnTo>
                  <a:pt x="3022302" y="619539"/>
                </a:lnTo>
                <a:lnTo>
                  <a:pt x="2687635" y="1239078"/>
                </a:lnTo>
                <a:lnTo>
                  <a:pt x="0" y="1239078"/>
                </a:lnTo>
                <a:lnTo>
                  <a:pt x="0" y="0"/>
                </a:lnTo>
                <a:close/>
              </a:path>
            </a:pathLst>
          </a:custGeom>
          <a:solidFill>
            <a:srgbClr val="1B6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74FAF3B-19DF-46C0-8E89-E1628E8CB073}"/>
              </a:ext>
            </a:extLst>
          </p:cNvPr>
          <p:cNvSpPr/>
          <p:nvPr/>
        </p:nvSpPr>
        <p:spPr>
          <a:xfrm>
            <a:off x="2114514" y="4214191"/>
            <a:ext cx="1641427" cy="929309"/>
          </a:xfrm>
          <a:custGeom>
            <a:avLst/>
            <a:gdLst>
              <a:gd name="connsiteX0" fmla="*/ 0 w 2188569"/>
              <a:gd name="connsiteY0" fmla="*/ 0 h 1239078"/>
              <a:gd name="connsiteX1" fmla="*/ 1853902 w 2188569"/>
              <a:gd name="connsiteY1" fmla="*/ 0 h 1239078"/>
              <a:gd name="connsiteX2" fmla="*/ 2188569 w 2188569"/>
              <a:gd name="connsiteY2" fmla="*/ 619539 h 1239078"/>
              <a:gd name="connsiteX3" fmla="*/ 1853902 w 2188569"/>
              <a:gd name="connsiteY3" fmla="*/ 1239078 h 1239078"/>
              <a:gd name="connsiteX4" fmla="*/ 0 w 2188569"/>
              <a:gd name="connsiteY4" fmla="*/ 1239078 h 1239078"/>
              <a:gd name="connsiteX5" fmla="*/ 334667 w 2188569"/>
              <a:gd name="connsiteY5" fmla="*/ 619539 h 1239078"/>
              <a:gd name="connsiteX6" fmla="*/ 0 w 2188569"/>
              <a:gd name="connsiteY6" fmla="*/ 0 h 123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88569" h="1239078">
                <a:moveTo>
                  <a:pt x="0" y="0"/>
                </a:moveTo>
                <a:lnTo>
                  <a:pt x="1853902" y="0"/>
                </a:lnTo>
                <a:lnTo>
                  <a:pt x="2188569" y="619539"/>
                </a:lnTo>
                <a:lnTo>
                  <a:pt x="1853902" y="1239078"/>
                </a:lnTo>
                <a:lnTo>
                  <a:pt x="0" y="1239078"/>
                </a:lnTo>
                <a:lnTo>
                  <a:pt x="334667" y="619539"/>
                </a:lnTo>
                <a:lnTo>
                  <a:pt x="0" y="0"/>
                </a:lnTo>
                <a:close/>
              </a:path>
            </a:pathLst>
          </a:custGeom>
          <a:solidFill>
            <a:srgbClr val="2188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ACF1636-BA7C-4F94-93B5-AE3E2558F894}"/>
              </a:ext>
            </a:extLst>
          </p:cNvPr>
          <p:cNvSpPr/>
          <p:nvPr/>
        </p:nvSpPr>
        <p:spPr>
          <a:xfrm>
            <a:off x="3603727" y="4214191"/>
            <a:ext cx="1641427" cy="929309"/>
          </a:xfrm>
          <a:custGeom>
            <a:avLst/>
            <a:gdLst>
              <a:gd name="connsiteX0" fmla="*/ 0 w 2188569"/>
              <a:gd name="connsiteY0" fmla="*/ 0 h 1239078"/>
              <a:gd name="connsiteX1" fmla="*/ 1853902 w 2188569"/>
              <a:gd name="connsiteY1" fmla="*/ 0 h 1239078"/>
              <a:gd name="connsiteX2" fmla="*/ 2188569 w 2188569"/>
              <a:gd name="connsiteY2" fmla="*/ 619539 h 1239078"/>
              <a:gd name="connsiteX3" fmla="*/ 1853902 w 2188569"/>
              <a:gd name="connsiteY3" fmla="*/ 1239078 h 1239078"/>
              <a:gd name="connsiteX4" fmla="*/ 0 w 2188569"/>
              <a:gd name="connsiteY4" fmla="*/ 1239078 h 1239078"/>
              <a:gd name="connsiteX5" fmla="*/ 334667 w 2188569"/>
              <a:gd name="connsiteY5" fmla="*/ 619539 h 1239078"/>
              <a:gd name="connsiteX6" fmla="*/ 0 w 2188569"/>
              <a:gd name="connsiteY6" fmla="*/ 0 h 123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88569" h="1239078">
                <a:moveTo>
                  <a:pt x="0" y="0"/>
                </a:moveTo>
                <a:lnTo>
                  <a:pt x="1853902" y="0"/>
                </a:lnTo>
                <a:lnTo>
                  <a:pt x="2188569" y="619539"/>
                </a:lnTo>
                <a:lnTo>
                  <a:pt x="1853902" y="1239078"/>
                </a:lnTo>
                <a:lnTo>
                  <a:pt x="0" y="1239078"/>
                </a:lnTo>
                <a:lnTo>
                  <a:pt x="334667" y="619539"/>
                </a:lnTo>
                <a:lnTo>
                  <a:pt x="0" y="0"/>
                </a:lnTo>
                <a:close/>
              </a:path>
            </a:pathLst>
          </a:custGeom>
          <a:solidFill>
            <a:srgbClr val="49B1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D52F4AA-590A-4F24-9915-89F0552BD04B}"/>
              </a:ext>
            </a:extLst>
          </p:cNvPr>
          <p:cNvSpPr/>
          <p:nvPr/>
        </p:nvSpPr>
        <p:spPr>
          <a:xfrm>
            <a:off x="5092941" y="4214191"/>
            <a:ext cx="1641427" cy="929309"/>
          </a:xfrm>
          <a:custGeom>
            <a:avLst/>
            <a:gdLst>
              <a:gd name="connsiteX0" fmla="*/ 0 w 2188569"/>
              <a:gd name="connsiteY0" fmla="*/ 0 h 1239078"/>
              <a:gd name="connsiteX1" fmla="*/ 1853902 w 2188569"/>
              <a:gd name="connsiteY1" fmla="*/ 0 h 1239078"/>
              <a:gd name="connsiteX2" fmla="*/ 2188569 w 2188569"/>
              <a:gd name="connsiteY2" fmla="*/ 619539 h 1239078"/>
              <a:gd name="connsiteX3" fmla="*/ 1853902 w 2188569"/>
              <a:gd name="connsiteY3" fmla="*/ 1239078 h 1239078"/>
              <a:gd name="connsiteX4" fmla="*/ 0 w 2188569"/>
              <a:gd name="connsiteY4" fmla="*/ 1239078 h 1239078"/>
              <a:gd name="connsiteX5" fmla="*/ 334667 w 2188569"/>
              <a:gd name="connsiteY5" fmla="*/ 619539 h 1239078"/>
              <a:gd name="connsiteX6" fmla="*/ 0 w 2188569"/>
              <a:gd name="connsiteY6" fmla="*/ 0 h 123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88569" h="1239078">
                <a:moveTo>
                  <a:pt x="0" y="0"/>
                </a:moveTo>
                <a:lnTo>
                  <a:pt x="1853902" y="0"/>
                </a:lnTo>
                <a:lnTo>
                  <a:pt x="2188569" y="619539"/>
                </a:lnTo>
                <a:lnTo>
                  <a:pt x="1853902" y="1239078"/>
                </a:lnTo>
                <a:lnTo>
                  <a:pt x="0" y="1239078"/>
                </a:lnTo>
                <a:lnTo>
                  <a:pt x="334667" y="619539"/>
                </a:lnTo>
                <a:lnTo>
                  <a:pt x="0" y="0"/>
                </a:lnTo>
                <a:close/>
              </a:path>
            </a:pathLst>
          </a:custGeom>
          <a:solidFill>
            <a:srgbClr val="60C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37497BE-73E9-4C41-B332-3F67AE6038FE}"/>
              </a:ext>
            </a:extLst>
          </p:cNvPr>
          <p:cNvSpPr/>
          <p:nvPr/>
        </p:nvSpPr>
        <p:spPr>
          <a:xfrm>
            <a:off x="6582154" y="4214191"/>
            <a:ext cx="2561846" cy="929309"/>
          </a:xfrm>
          <a:custGeom>
            <a:avLst/>
            <a:gdLst>
              <a:gd name="connsiteX0" fmla="*/ 0 w 3415795"/>
              <a:gd name="connsiteY0" fmla="*/ 0 h 1239078"/>
              <a:gd name="connsiteX1" fmla="*/ 3415795 w 3415795"/>
              <a:gd name="connsiteY1" fmla="*/ 0 h 1239078"/>
              <a:gd name="connsiteX2" fmla="*/ 3415795 w 3415795"/>
              <a:gd name="connsiteY2" fmla="*/ 1239078 h 1239078"/>
              <a:gd name="connsiteX3" fmla="*/ 0 w 3415795"/>
              <a:gd name="connsiteY3" fmla="*/ 1239078 h 1239078"/>
              <a:gd name="connsiteX4" fmla="*/ 334667 w 3415795"/>
              <a:gd name="connsiteY4" fmla="*/ 619539 h 1239078"/>
              <a:gd name="connsiteX5" fmla="*/ 0 w 3415795"/>
              <a:gd name="connsiteY5" fmla="*/ 0 h 123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15795" h="1239078">
                <a:moveTo>
                  <a:pt x="0" y="0"/>
                </a:moveTo>
                <a:lnTo>
                  <a:pt x="3415795" y="0"/>
                </a:lnTo>
                <a:lnTo>
                  <a:pt x="3415795" y="1239078"/>
                </a:lnTo>
                <a:lnTo>
                  <a:pt x="0" y="1239078"/>
                </a:lnTo>
                <a:lnTo>
                  <a:pt x="334667" y="619539"/>
                </a:lnTo>
                <a:lnTo>
                  <a:pt x="0" y="0"/>
                </a:lnTo>
                <a:close/>
              </a:path>
            </a:pathLst>
          </a:custGeom>
          <a:solidFill>
            <a:srgbClr val="00CC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31" name="Graphic 30" descr="Crawl">
            <a:extLst>
              <a:ext uri="{FF2B5EF4-FFF2-40B4-BE49-F238E27FC236}">
                <a16:creationId xmlns:a16="http://schemas.microsoft.com/office/drawing/2014/main" id="{97AC47B0-42E8-4D21-BE7F-ABEBD2DE20D8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8144" y="3775471"/>
            <a:ext cx="1050662" cy="1050662"/>
          </a:xfrm>
          <a:prstGeom prst="rect">
            <a:avLst/>
          </a:prstGeom>
        </p:spPr>
      </p:pic>
      <p:pic>
        <p:nvPicPr>
          <p:cNvPr id="33" name="Graphic 32" descr="Walk">
            <a:extLst>
              <a:ext uri="{FF2B5EF4-FFF2-40B4-BE49-F238E27FC236}">
                <a16:creationId xmlns:a16="http://schemas.microsoft.com/office/drawing/2014/main" id="{DCDCF65B-3F3A-480B-BB76-B877BECE565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25859" y="3689555"/>
            <a:ext cx="1049274" cy="1049274"/>
          </a:xfrm>
          <a:prstGeom prst="rect">
            <a:avLst/>
          </a:prstGeom>
        </p:spPr>
      </p:pic>
      <p:pic>
        <p:nvPicPr>
          <p:cNvPr id="35" name="Graphic 34" descr="Run">
            <a:extLst>
              <a:ext uri="{FF2B5EF4-FFF2-40B4-BE49-F238E27FC236}">
                <a16:creationId xmlns:a16="http://schemas.microsoft.com/office/drawing/2014/main" id="{9B443330-287F-4BE7-8A0B-3F11DEE4EE08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93372" y="3689555"/>
            <a:ext cx="1049274" cy="1049274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1FD852C7-9698-4955-BDDF-6B50F4AEED4B}"/>
              </a:ext>
            </a:extLst>
          </p:cNvPr>
          <p:cNvSpPr/>
          <p:nvPr/>
        </p:nvSpPr>
        <p:spPr>
          <a:xfrm>
            <a:off x="0" y="4446903"/>
            <a:ext cx="2207621" cy="269613"/>
          </a:xfrm>
          <a:prstGeom prst="ellipse">
            <a:avLst/>
          </a:prstGeom>
          <a:gradFill flip="none" rotWithShape="1">
            <a:gsLst>
              <a:gs pos="17000">
                <a:schemeClr val="tx1">
                  <a:alpha val="55000"/>
                </a:schemeClr>
              </a:gs>
              <a:gs pos="100000">
                <a:srgbClr val="1B689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3B69EE3-7BC2-4E4C-A512-7568039845C5}"/>
              </a:ext>
            </a:extLst>
          </p:cNvPr>
          <p:cNvSpPr/>
          <p:nvPr/>
        </p:nvSpPr>
        <p:spPr>
          <a:xfrm>
            <a:off x="2246783" y="4490639"/>
            <a:ext cx="1426620" cy="269613"/>
          </a:xfrm>
          <a:prstGeom prst="ellipse">
            <a:avLst/>
          </a:prstGeom>
          <a:gradFill flip="none" rotWithShape="1">
            <a:gsLst>
              <a:gs pos="17000">
                <a:schemeClr val="tx1">
                  <a:alpha val="55000"/>
                </a:schemeClr>
              </a:gs>
              <a:gs pos="100000">
                <a:srgbClr val="1B689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DEA2FA72-E768-48AE-85A2-0A957A63ECAE}"/>
              </a:ext>
            </a:extLst>
          </p:cNvPr>
          <p:cNvSpPr/>
          <p:nvPr/>
        </p:nvSpPr>
        <p:spPr>
          <a:xfrm>
            <a:off x="3575133" y="4526033"/>
            <a:ext cx="1426620" cy="269613"/>
          </a:xfrm>
          <a:prstGeom prst="ellipse">
            <a:avLst/>
          </a:prstGeom>
          <a:gradFill flip="none" rotWithShape="1">
            <a:gsLst>
              <a:gs pos="17000">
                <a:schemeClr val="tx1">
                  <a:alpha val="55000"/>
                </a:schemeClr>
              </a:gs>
              <a:gs pos="100000">
                <a:srgbClr val="1B689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4CF65F6-6E9B-4977-BE77-07BC060534E1}"/>
              </a:ext>
            </a:extLst>
          </p:cNvPr>
          <p:cNvSpPr/>
          <p:nvPr/>
        </p:nvSpPr>
        <p:spPr>
          <a:xfrm>
            <a:off x="5010403" y="4483658"/>
            <a:ext cx="1426620" cy="269613"/>
          </a:xfrm>
          <a:prstGeom prst="ellipse">
            <a:avLst/>
          </a:prstGeom>
          <a:gradFill flip="none" rotWithShape="1">
            <a:gsLst>
              <a:gs pos="17000">
                <a:schemeClr val="tx1">
                  <a:alpha val="55000"/>
                </a:schemeClr>
              </a:gs>
              <a:gs pos="100000">
                <a:srgbClr val="1B689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44" name="Graphic 43" descr="Confused person">
            <a:extLst>
              <a:ext uri="{FF2B5EF4-FFF2-40B4-BE49-F238E27FC236}">
                <a16:creationId xmlns:a16="http://schemas.microsoft.com/office/drawing/2014/main" id="{39C0C03B-D7A8-453B-9B95-FB497124B643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44223" y="3629572"/>
            <a:ext cx="1049274" cy="1049274"/>
          </a:xfrm>
          <a:prstGeom prst="rect">
            <a:avLst/>
          </a:prstGeom>
        </p:spPr>
      </p:pic>
      <p:sp>
        <p:nvSpPr>
          <p:cNvPr id="45" name="Oval 44">
            <a:extLst>
              <a:ext uri="{FF2B5EF4-FFF2-40B4-BE49-F238E27FC236}">
                <a16:creationId xmlns:a16="http://schemas.microsoft.com/office/drawing/2014/main" id="{02755157-3515-4B11-A081-FF25C758877E}"/>
              </a:ext>
            </a:extLst>
          </p:cNvPr>
          <p:cNvSpPr/>
          <p:nvPr/>
        </p:nvSpPr>
        <p:spPr>
          <a:xfrm>
            <a:off x="7060713" y="4452328"/>
            <a:ext cx="1426620" cy="269613"/>
          </a:xfrm>
          <a:prstGeom prst="ellipse">
            <a:avLst/>
          </a:prstGeom>
          <a:gradFill flip="none" rotWithShape="1">
            <a:gsLst>
              <a:gs pos="17000">
                <a:schemeClr val="tx1">
                  <a:alpha val="55000"/>
                </a:schemeClr>
              </a:gs>
              <a:gs pos="100000">
                <a:srgbClr val="1B689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FCEFC0E-8404-4DB1-8FA8-7241FA501117}"/>
              </a:ext>
            </a:extLst>
          </p:cNvPr>
          <p:cNvCxnSpPr/>
          <p:nvPr/>
        </p:nvCxnSpPr>
        <p:spPr>
          <a:xfrm flipV="1">
            <a:off x="590843" y="1181687"/>
            <a:ext cx="0" cy="303250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ACEE0DA-A9D3-426C-848F-84938ECB2E42}"/>
              </a:ext>
            </a:extLst>
          </p:cNvPr>
          <p:cNvGrpSpPr/>
          <p:nvPr/>
        </p:nvGrpSpPr>
        <p:grpSpPr>
          <a:xfrm>
            <a:off x="628865" y="1205168"/>
            <a:ext cx="1512530" cy="1087889"/>
            <a:chOff x="838482" y="1453557"/>
            <a:chExt cx="2016707" cy="1450518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9E70902-58D4-4703-8BE5-34A9312764BE}"/>
                </a:ext>
              </a:extLst>
            </p:cNvPr>
            <p:cNvSpPr txBox="1"/>
            <p:nvPr/>
          </p:nvSpPr>
          <p:spPr>
            <a:xfrm>
              <a:off x="847768" y="1453557"/>
              <a:ext cx="720733" cy="55399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sz="2100" b="1" dirty="0">
                  <a:solidFill>
                    <a:srgbClr val="1B6893"/>
                  </a:solidFill>
                  <a:latin typeface="Century Gothic" panose="020B0502020202020204" pitchFamily="34" charset="0"/>
                </a:rPr>
                <a:t>01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59CB5C8-30B9-4D81-9718-AFA0289540A1}"/>
                </a:ext>
              </a:extLst>
            </p:cNvPr>
            <p:cNvSpPr txBox="1"/>
            <p:nvPr/>
          </p:nvSpPr>
          <p:spPr>
            <a:xfrm>
              <a:off x="838482" y="2124374"/>
              <a:ext cx="2016707" cy="779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Specification Sheet</a:t>
              </a:r>
              <a:endParaRPr lang="en-US" sz="1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84A9581-89D2-4328-99DE-7D245BBA2B61}"/>
              </a:ext>
            </a:extLst>
          </p:cNvPr>
          <p:cNvCxnSpPr/>
          <p:nvPr/>
        </p:nvCxnSpPr>
        <p:spPr>
          <a:xfrm flipV="1">
            <a:off x="2432237" y="1181687"/>
            <a:ext cx="0" cy="303250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8EF6A5E-A09D-4E24-9E14-EEC8870B55D4}"/>
              </a:ext>
            </a:extLst>
          </p:cNvPr>
          <p:cNvCxnSpPr/>
          <p:nvPr/>
        </p:nvCxnSpPr>
        <p:spPr>
          <a:xfrm flipV="1">
            <a:off x="4020411" y="1181687"/>
            <a:ext cx="0" cy="303250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875EEA2-4A0E-4FE5-A70E-3F690FCF2577}"/>
              </a:ext>
            </a:extLst>
          </p:cNvPr>
          <p:cNvCxnSpPr/>
          <p:nvPr/>
        </p:nvCxnSpPr>
        <p:spPr>
          <a:xfrm flipV="1">
            <a:off x="5594049" y="1181687"/>
            <a:ext cx="0" cy="303250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AD1F9B1-D80B-4F12-8303-433B22B4689D}"/>
              </a:ext>
            </a:extLst>
          </p:cNvPr>
          <p:cNvCxnSpPr/>
          <p:nvPr/>
        </p:nvCxnSpPr>
        <p:spPr>
          <a:xfrm flipV="1">
            <a:off x="7167687" y="1181687"/>
            <a:ext cx="0" cy="303250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2CF0CA1-91EB-42A3-A89F-99D537C3BDD9}"/>
              </a:ext>
            </a:extLst>
          </p:cNvPr>
          <p:cNvGrpSpPr/>
          <p:nvPr/>
        </p:nvGrpSpPr>
        <p:grpSpPr>
          <a:xfrm>
            <a:off x="2451943" y="1205168"/>
            <a:ext cx="1458913" cy="1087889"/>
            <a:chOff x="823280" y="1477109"/>
            <a:chExt cx="1945218" cy="1450517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8F9A961-6AA4-45C5-9785-831B16BEAB65}"/>
                </a:ext>
              </a:extLst>
            </p:cNvPr>
            <p:cNvSpPr txBox="1"/>
            <p:nvPr/>
          </p:nvSpPr>
          <p:spPr>
            <a:xfrm>
              <a:off x="823280" y="1477109"/>
              <a:ext cx="842265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b="1" dirty="0">
                  <a:solidFill>
                    <a:srgbClr val="2188AC"/>
                  </a:solidFill>
                  <a:latin typeface="Century Gothic" panose="020B0502020202020204" pitchFamily="34" charset="0"/>
                </a:rPr>
                <a:t>02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8EF1E89-5FD7-4997-9F34-A0CB3ADBF79F}"/>
                </a:ext>
              </a:extLst>
            </p:cNvPr>
            <p:cNvSpPr txBox="1"/>
            <p:nvPr/>
          </p:nvSpPr>
          <p:spPr>
            <a:xfrm>
              <a:off x="893344" y="2147927"/>
              <a:ext cx="1875154" cy="779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 b="1">
                  <a:solidFill>
                    <a:schemeClr val="bg1"/>
                  </a:solidFill>
                  <a:latin typeface="Century Gothic" panose="020B0502020202020204" pitchFamily="34" charset="0"/>
                </a:defRPr>
              </a:lvl1pPr>
            </a:lstStyle>
            <a:p>
              <a:r>
                <a:rPr lang="en-US" dirty="0"/>
                <a:t>Block Diagram</a:t>
              </a:r>
              <a:endParaRPr lang="en-US" dirty="0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8732B162-D169-45FD-99C4-0D1D7EF8337C}"/>
              </a:ext>
            </a:extLst>
          </p:cNvPr>
          <p:cNvGrpSpPr/>
          <p:nvPr/>
        </p:nvGrpSpPr>
        <p:grpSpPr>
          <a:xfrm>
            <a:off x="4040115" y="1179136"/>
            <a:ext cx="1415520" cy="1113922"/>
            <a:chOff x="823280" y="1477109"/>
            <a:chExt cx="1887361" cy="1485228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BBFE5F1-7B50-43C1-8AAC-AFD6EC0DBDC3}"/>
                </a:ext>
              </a:extLst>
            </p:cNvPr>
            <p:cNvSpPr txBox="1"/>
            <p:nvPr/>
          </p:nvSpPr>
          <p:spPr>
            <a:xfrm>
              <a:off x="823280" y="1477109"/>
              <a:ext cx="822883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b="1" dirty="0">
                  <a:solidFill>
                    <a:srgbClr val="49B1CE"/>
                  </a:solidFill>
                  <a:latin typeface="Century Gothic" panose="020B0502020202020204" pitchFamily="34" charset="0"/>
                </a:rPr>
                <a:t>03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57045B6-8278-4ECD-8BB2-5AFDBEEEDCCA}"/>
                </a:ext>
              </a:extLst>
            </p:cNvPr>
            <p:cNvSpPr txBox="1"/>
            <p:nvPr/>
          </p:nvSpPr>
          <p:spPr>
            <a:xfrm>
              <a:off x="835487" y="2182638"/>
              <a:ext cx="1875154" cy="779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algn="ctr">
                <a:defRPr sz="1600" b="1">
                  <a:solidFill>
                    <a:schemeClr val="bg1"/>
                  </a:solidFill>
                  <a:latin typeface="Century Gothic" panose="020B0502020202020204" pitchFamily="34" charset="0"/>
                </a:defRPr>
              </a:lvl1pPr>
            </a:lstStyle>
            <a:p>
              <a:r>
                <a:rPr lang="en-US" dirty="0"/>
                <a:t>RTL for</a:t>
              </a:r>
            </a:p>
            <a:p>
              <a:r>
                <a:rPr lang="en-US" dirty="0"/>
                <a:t>Sub-Blocks</a:t>
              </a:r>
              <a:endParaRPr lang="en-US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81D0F97A-23B7-4648-BCA8-9E0B2EDAAE82}"/>
              </a:ext>
            </a:extLst>
          </p:cNvPr>
          <p:cNvGrpSpPr/>
          <p:nvPr/>
        </p:nvGrpSpPr>
        <p:grpSpPr>
          <a:xfrm>
            <a:off x="5628285" y="1179258"/>
            <a:ext cx="1436436" cy="1283504"/>
            <a:chOff x="823280" y="1477109"/>
            <a:chExt cx="1915249" cy="1711337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0A60264-D461-47A5-85E4-DB2B582AC632}"/>
                </a:ext>
              </a:extLst>
            </p:cNvPr>
            <p:cNvSpPr txBox="1"/>
            <p:nvPr/>
          </p:nvSpPr>
          <p:spPr>
            <a:xfrm>
              <a:off x="823280" y="1477109"/>
              <a:ext cx="842267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b="1" dirty="0">
                  <a:solidFill>
                    <a:srgbClr val="60C5CC"/>
                  </a:solidFill>
                  <a:latin typeface="Century Gothic" panose="020B0502020202020204" pitchFamily="34" charset="0"/>
                </a:rPr>
                <a:t>04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BAA39F2-99D5-4C41-BBF4-5A9B8C77C212}"/>
                </a:ext>
              </a:extLst>
            </p:cNvPr>
            <p:cNvSpPr txBox="1"/>
            <p:nvPr/>
          </p:nvSpPr>
          <p:spPr>
            <a:xfrm>
              <a:off x="863375" y="2080451"/>
              <a:ext cx="1875154" cy="1107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algn="ctr">
                <a:defRPr sz="1600" b="1">
                  <a:solidFill>
                    <a:schemeClr val="bg1"/>
                  </a:solidFill>
                  <a:latin typeface="Century Gothic" panose="020B0502020202020204" pitchFamily="34" charset="0"/>
                </a:defRPr>
              </a:lvl1pPr>
            </a:lstStyle>
            <a:p>
              <a:r>
                <a:rPr lang="en-US" dirty="0"/>
                <a:t>Control Unit </a:t>
              </a:r>
            </a:p>
            <a:p>
              <a:r>
                <a:rPr lang="en-US" dirty="0"/>
                <a:t>&amp;</a:t>
              </a:r>
            </a:p>
            <a:p>
              <a:r>
                <a:rPr lang="en-US" dirty="0"/>
                <a:t>Integration</a:t>
              </a:r>
              <a:endParaRPr lang="en-US" dirty="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00E31EE-AD35-44FB-8812-2B3ED09AA2D9}"/>
              </a:ext>
            </a:extLst>
          </p:cNvPr>
          <p:cNvGrpSpPr/>
          <p:nvPr/>
        </p:nvGrpSpPr>
        <p:grpSpPr>
          <a:xfrm>
            <a:off x="7186515" y="1179136"/>
            <a:ext cx="1406365" cy="1113920"/>
            <a:chOff x="783360" y="1477109"/>
            <a:chExt cx="1875154" cy="1485225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C95ACD23-7468-47EC-9439-27DBC8B7A2B4}"/>
                </a:ext>
              </a:extLst>
            </p:cNvPr>
            <p:cNvSpPr txBox="1"/>
            <p:nvPr/>
          </p:nvSpPr>
          <p:spPr>
            <a:xfrm>
              <a:off x="823280" y="1477109"/>
              <a:ext cx="897657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b="1" dirty="0">
                  <a:solidFill>
                    <a:srgbClr val="00CC66"/>
                  </a:solidFill>
                  <a:latin typeface="Century Gothic" panose="020B0502020202020204" pitchFamily="34" charset="0"/>
                </a:rPr>
                <a:t>05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43CCA483-E621-43CF-B9DA-035893C4F944}"/>
                </a:ext>
              </a:extLst>
            </p:cNvPr>
            <p:cNvSpPr txBox="1"/>
            <p:nvPr/>
          </p:nvSpPr>
          <p:spPr>
            <a:xfrm>
              <a:off x="783360" y="2182635"/>
              <a:ext cx="1875154" cy="779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algn="ctr">
                <a:defRPr sz="1600" b="1">
                  <a:solidFill>
                    <a:schemeClr val="bg1"/>
                  </a:solidFill>
                  <a:latin typeface="Century Gothic" panose="020B0502020202020204" pitchFamily="34" charset="0"/>
                </a:defRPr>
              </a:lvl1pPr>
            </a:lstStyle>
            <a:p>
              <a:r>
                <a:rPr lang="en-US" dirty="0"/>
                <a:t>Testing </a:t>
              </a:r>
              <a:endParaRPr lang="en-US" dirty="0" smtClean="0"/>
            </a:p>
            <a:p>
              <a:r>
                <a:rPr lang="en-US" dirty="0" smtClean="0"/>
                <a:t>Plan</a:t>
              </a:r>
              <a:endParaRPr lang="en-US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F6E8212B-09BE-4F16-AB44-3102054CB319}"/>
              </a:ext>
            </a:extLst>
          </p:cNvPr>
          <p:cNvGrpSpPr/>
          <p:nvPr/>
        </p:nvGrpSpPr>
        <p:grpSpPr>
          <a:xfrm>
            <a:off x="5274699" y="3689555"/>
            <a:ext cx="1170974" cy="1049274"/>
            <a:chOff x="7014514" y="4919406"/>
            <a:chExt cx="1561299" cy="1399032"/>
          </a:xfrm>
        </p:grpSpPr>
        <p:pic>
          <p:nvPicPr>
            <p:cNvPr id="36" name="Graphic 35" descr="Run">
              <a:extLst>
                <a:ext uri="{FF2B5EF4-FFF2-40B4-BE49-F238E27FC236}">
                  <a16:creationId xmlns:a16="http://schemas.microsoft.com/office/drawing/2014/main" id="{45FBC0A8-05BC-4C24-85BB-245A15CCE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176781" y="4919406"/>
              <a:ext cx="1399032" cy="1399032"/>
            </a:xfrm>
            <a:prstGeom prst="rect">
              <a:avLst/>
            </a:prstGeom>
          </p:spPr>
        </p:pic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6F8BA320-DAD2-45C6-8DCB-223294CE3FF8}"/>
                </a:ext>
              </a:extLst>
            </p:cNvPr>
            <p:cNvSpPr/>
            <p:nvPr/>
          </p:nvSpPr>
          <p:spPr>
            <a:xfrm>
              <a:off x="7014514" y="5415376"/>
              <a:ext cx="543339" cy="100842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D0BBBE19-D586-465E-A1E0-175444DCFDA1}"/>
                </a:ext>
              </a:extLst>
            </p:cNvPr>
            <p:cNvSpPr/>
            <p:nvPr/>
          </p:nvSpPr>
          <p:spPr>
            <a:xfrm>
              <a:off x="7290297" y="5276021"/>
              <a:ext cx="292396" cy="100842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8F52F199-D566-4614-BF91-6506E2D3FBA7}"/>
              </a:ext>
            </a:extLst>
          </p:cNvPr>
          <p:cNvSpPr txBox="1"/>
          <p:nvPr/>
        </p:nvSpPr>
        <p:spPr>
          <a:xfrm>
            <a:off x="0" y="265268"/>
            <a:ext cx="808445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solidFill>
                  <a:schemeClr val="bg1"/>
                </a:solidFill>
                <a:latin typeface="Century Gothic" panose="020B0502020202020204" pitchFamily="34" charset="0"/>
              </a:rPr>
              <a:t>5 STEPS </a:t>
            </a:r>
            <a:r>
              <a:rPr lang="en-US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Project </a:t>
            </a:r>
            <a:r>
              <a:rPr lang="en-US" sz="2700" dirty="0">
                <a:solidFill>
                  <a:schemeClr val="bg1"/>
                </a:solidFill>
                <a:latin typeface="Century Gothic" panose="020B0502020202020204" pitchFamily="34" charset="0"/>
              </a:rPr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3160234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500"/>
                            </p:stCondLst>
                            <p:childTnLst>
                              <p:par>
                                <p:cTn id="89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000"/>
                            </p:stCondLst>
                            <p:childTnLst>
                              <p:par>
                                <p:cTn id="96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2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000"/>
                            </p:stCondLst>
                            <p:childTnLst>
                              <p:par>
                                <p:cTn id="12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00"/>
                            </p:stCondLst>
                            <p:childTnLst>
                              <p:par>
                                <p:cTn id="144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00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5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2000"/>
                            </p:stCondLst>
                            <p:childTnLst>
                              <p:par>
                                <p:cTn id="16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7" grpId="0" animBg="1"/>
      <p:bldP spid="16" grpId="0" animBg="1"/>
      <p:bldP spid="15" grpId="0" animBg="1"/>
      <p:bldP spid="14" grpId="0" animBg="1"/>
      <p:bldP spid="39" grpId="0" animBg="1"/>
      <p:bldP spid="40" grpId="0" animBg="1"/>
      <p:bldP spid="41" grpId="0" animBg="1"/>
      <p:bldP spid="42" grpId="0" animBg="1"/>
      <p:bldP spid="4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5" name="Google Shape;2695;p44"/>
          <p:cNvGrpSpPr/>
          <p:nvPr/>
        </p:nvGrpSpPr>
        <p:grpSpPr>
          <a:xfrm>
            <a:off x="4005089" y="1068761"/>
            <a:ext cx="1133821" cy="1133821"/>
            <a:chOff x="851175" y="1582401"/>
            <a:chExt cx="964872" cy="964872"/>
          </a:xfrm>
        </p:grpSpPr>
        <p:sp>
          <p:nvSpPr>
            <p:cNvPr id="2696" name="Google Shape;2696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8" name="Google Shape;2698;p44"/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Design Steps</a:t>
            </a:r>
            <a:endParaRPr dirty="0"/>
          </a:p>
        </p:txBody>
      </p:sp>
      <p:sp>
        <p:nvSpPr>
          <p:cNvPr id="2700" name="Google Shape;2700;p44"/>
          <p:cNvSpPr txBox="1">
            <a:spLocks noGrp="1"/>
          </p:cNvSpPr>
          <p:nvPr>
            <p:ph type="title" idx="2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cxnSp>
        <p:nvCxnSpPr>
          <p:cNvPr id="2701" name="Google Shape;2701;p44"/>
          <p:cNvCxnSpPr/>
          <p:nvPr/>
        </p:nvCxnSpPr>
        <p:spPr>
          <a:xfrm rot="10800000" flipH="1">
            <a:off x="2493738" y="3309720"/>
            <a:ext cx="4156500" cy="1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2702" name="Google Shape;2702;p44"/>
          <p:cNvSpPr/>
          <p:nvPr/>
        </p:nvSpPr>
        <p:spPr>
          <a:xfrm>
            <a:off x="23584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4"/>
          <p:cNvSpPr/>
          <p:nvPr/>
        </p:nvSpPr>
        <p:spPr>
          <a:xfrm>
            <a:off x="66502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4" name="Google Shape;2704;p44"/>
          <p:cNvCxnSpPr>
            <a:stCxn id="2702" idx="6"/>
            <a:endCxn id="2703" idx="2"/>
          </p:cNvCxnSpPr>
          <p:nvPr/>
        </p:nvCxnSpPr>
        <p:spPr>
          <a:xfrm>
            <a:off x="2493738" y="3316470"/>
            <a:ext cx="4156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</p:spTree>
    <p:extLst>
      <p:ext uri="{BB962C8B-B14F-4D97-AF65-F5344CB8AC3E}">
        <p14:creationId xmlns:p14="http://schemas.microsoft.com/office/powerpoint/2010/main" val="2141599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928246" y="659972"/>
            <a:ext cx="3161700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Specifications</a:t>
            </a:r>
            <a:endParaRPr dirty="0"/>
          </a:p>
        </p:txBody>
      </p:sp>
      <p:sp>
        <p:nvSpPr>
          <p:cNvPr id="3435" name="Google Shape;3435;p73"/>
          <p:cNvSpPr txBox="1">
            <a:spLocks noGrp="1"/>
          </p:cNvSpPr>
          <p:nvPr>
            <p:ph type="subTitle" idx="1"/>
          </p:nvPr>
        </p:nvSpPr>
        <p:spPr>
          <a:xfrm>
            <a:off x="1537846" y="1757772"/>
            <a:ext cx="6314383" cy="284284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</a:rPr>
              <a:t>8-bit Microprocessor.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</a:rPr>
              <a:t>8 Instructions: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E9FF"/>
                </a:solidFill>
              </a:rPr>
              <a:t>4</a:t>
            </a:r>
            <a:r>
              <a:rPr lang="en-US" sz="2000" dirty="0" smtClean="0">
                <a:solidFill>
                  <a:schemeClr val="bg1"/>
                </a:solidFill>
              </a:rPr>
              <a:t> Arithmetic.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E9FF"/>
                </a:solidFill>
              </a:rPr>
              <a:t>3</a:t>
            </a:r>
            <a:r>
              <a:rPr lang="en-US" sz="2000" dirty="0" smtClean="0">
                <a:solidFill>
                  <a:schemeClr val="bg1"/>
                </a:solidFill>
              </a:rPr>
              <a:t> Logic.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E9FF"/>
                </a:solidFill>
              </a:rPr>
              <a:t>1</a:t>
            </a:r>
            <a:r>
              <a:rPr lang="en-US" sz="2000" dirty="0" smtClean="0">
                <a:solidFill>
                  <a:schemeClr val="bg1"/>
                </a:solidFill>
              </a:rPr>
              <a:t> Branch.</a:t>
            </a:r>
          </a:p>
          <a:p>
            <a:pPr marL="457200" lvl="1" indent="0" algn="l"/>
            <a:endParaRPr lang="en-US" sz="2000" dirty="0" smtClean="0">
              <a:solidFill>
                <a:schemeClr val="bg1"/>
              </a:solidFill>
            </a:endParaRPr>
          </a:p>
          <a:p>
            <a:pPr marL="285750" lvl="1" indent="-285750" algn="l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</a:rPr>
              <a:t>16x8 Rom for data &amp; instructions.</a:t>
            </a:r>
            <a:endParaRPr lang="en-US" sz="2000" dirty="0">
              <a:solidFill>
                <a:schemeClr val="bg1"/>
              </a:solidFill>
            </a:endParaRPr>
          </a:p>
          <a:p>
            <a:pPr marL="457200" lvl="1" indent="0" algn="l"/>
            <a:endParaRPr lang="en-US" sz="20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73"/>
          <p:cNvSpPr/>
          <p:nvPr/>
        </p:nvSpPr>
        <p:spPr>
          <a:xfrm flipH="1">
            <a:off x="5650264" y="1650276"/>
            <a:ext cx="2332200" cy="27417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73"/>
          <p:cNvSpPr txBox="1">
            <a:spLocks noGrp="1"/>
          </p:cNvSpPr>
          <p:nvPr>
            <p:ph type="title"/>
          </p:nvPr>
        </p:nvSpPr>
        <p:spPr>
          <a:xfrm>
            <a:off x="826647" y="555197"/>
            <a:ext cx="3614725" cy="11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Control Signals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35" name="Google Shape;3435;p73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073842" y="1650276"/>
                <a:ext cx="4372408" cy="2842849"/>
              </a:xfrm>
              <a:prstGeom prst="rect">
                <a:avLst/>
              </a:prstGeom>
            </p:spPr>
            <p:txBody>
              <a:bodyPr spcFirstLastPara="1" wrap="square" lIns="91425" tIns="0" rIns="91425" bIns="91425" anchor="t" anchorCtr="0">
                <a:noAutofit/>
              </a:bodyPr>
              <a:lstStyle/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Courier New" panose="02070309020205020404" pitchFamily="49" charset="0"/>
                  <a:buChar char="o"/>
                </a:pPr>
                <a:r>
                  <a:rPr lang="en-US" dirty="0" smtClean="0">
                    <a:solidFill>
                      <a:schemeClr val="bg1"/>
                    </a:solidFill>
                  </a:rPr>
                  <a:t>Outputs of </a:t>
                </a:r>
                <a:r>
                  <a:rPr lang="en-US" b="1" dirty="0" smtClean="0">
                    <a:solidFill>
                      <a:srgbClr val="00E9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Control Unit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</a:pPr>
                <a:endParaRPr lang="en-US" dirty="0" smtClean="0">
                  <a:solidFill>
                    <a:schemeClr val="bg1"/>
                  </a:solidFill>
                </a:endParaRP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Courier New" panose="02070309020205020404" pitchFamily="49" charset="0"/>
                  <a:buChar char="o"/>
                </a:pPr>
                <a:r>
                  <a:rPr lang="en-US" b="1" dirty="0" smtClean="0">
                    <a:solidFill>
                      <a:srgbClr val="00E9FF"/>
                    </a:solidFill>
                  </a:rPr>
                  <a:t>15</a:t>
                </a:r>
                <a:r>
                  <a:rPr lang="en-US" dirty="0" smtClean="0">
                    <a:solidFill>
                      <a:srgbClr val="00E9FF"/>
                    </a:solidFill>
                  </a:rPr>
                  <a:t> 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Contro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l Signals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:</a:t>
                </a:r>
              </a:p>
              <a:p>
                <a:pPr marL="742950" lvl="1" indent="-285750" algn="l">
                  <a:buFontTx/>
                  <a:buChar char="-"/>
                </a:pP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Cp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.		- 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ba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.</a:t>
                </a:r>
                <a:endParaRPr lang="en-US" dirty="0" smtClean="0">
                  <a:solidFill>
                    <a:schemeClr val="bg1"/>
                  </a:solidFill>
                </a:endParaRPr>
              </a:p>
              <a:p>
                <a:pPr marL="742950" lvl="1" indent="-285750" algn="l">
                  <a:buFontTx/>
                  <a:buChar char="-"/>
                </a:pP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Ep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.		-  </a:t>
                </a:r>
                <a:r>
                  <a:rPr lang="en-US" i="1" dirty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EA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.</a:t>
                </a:r>
              </a:p>
              <a:p>
                <a:pPr marL="742950" lvl="1" indent="-285750" algn="l">
                  <a:buFontTx/>
                  <a:buChar char="-"/>
                </a:pP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𝐿𝑚</m:t>
                        </m:r>
                      </m:e>
                    </m:bar>
                  </m:oMath>
                </a14:m>
                <a:r>
                  <a:rPr lang="en-US" dirty="0" smtClean="0">
                    <a:solidFill>
                      <a:schemeClr val="bg1"/>
                    </a:solidFill>
                  </a:rPr>
                  <a:t>.		- 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bar>
                  </m:oMath>
                </a14:m>
                <a:r>
                  <a:rPr lang="en-US" dirty="0" smtClean="0">
                    <a:solidFill>
                      <a:schemeClr val="bg1"/>
                    </a:solidFill>
                  </a:rPr>
                  <a:t>.</a:t>
                </a:r>
                <a:endParaRPr lang="en-US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 marL="742950" lvl="1" indent="-285750" algn="l">
                  <a:buFontTx/>
                  <a:buChar char="-"/>
                </a:pP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𝐶𝐸</m:t>
                        </m:r>
                      </m:e>
                    </m:bar>
                  </m:oMath>
                </a14:m>
                <a:r>
                  <a:rPr lang="en-US" dirty="0" smtClean="0">
                    <a:solidFill>
                      <a:schemeClr val="bg1"/>
                    </a:solidFill>
                  </a:rPr>
                  <a:t>.		- 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</m:bar>
                  </m:oMath>
                </a14:m>
                <a:r>
                  <a:rPr lang="en-US" dirty="0" smtClean="0">
                    <a:solidFill>
                      <a:schemeClr val="bg1"/>
                    </a:solidFill>
                  </a:rPr>
                  <a:t>.	</a:t>
                </a:r>
              </a:p>
              <a:p>
                <a:pPr marL="742950" lvl="1" indent="-285750" algn="l">
                  <a:buFontTx/>
                  <a:buChar char="-"/>
                </a:pP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𝐿𝐼</m:t>
                        </m:r>
                      </m:e>
                    </m:ba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.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		-  </a:t>
                </a:r>
                <a:r>
                  <a:rPr lang="en-US" dirty="0" smtClean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HLT_E.</a:t>
                </a:r>
                <a:endParaRPr lang="en-US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 marL="742950" lvl="1" indent="-285750" algn="l">
                  <a:buFontTx/>
                  <a:buChar char="-"/>
                </a:pP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𝐸𝐼</m:t>
                        </m:r>
                      </m:e>
                    </m:ba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.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		-  </a:t>
                </a:r>
                <a:r>
                  <a:rPr lang="en-US" dirty="0" err="1" smtClean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JmpZ</a:t>
                </a:r>
                <a:r>
                  <a:rPr lang="en-US" dirty="0" smtClean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.</a:t>
                </a:r>
              </a:p>
              <a:p>
                <a:pPr marL="742950" lvl="1" indent="-285750" algn="l">
                  <a:buFontTx/>
                  <a:buChar char="-"/>
                </a:pPr>
                <a:r>
                  <a:rPr lang="en-US" sz="1500" dirty="0" err="1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Alu</a:t>
                </a:r>
                <a:r>
                  <a:rPr lang="en-US" sz="1500" dirty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 Controller (3-bits).</a:t>
                </a:r>
              </a:p>
            </p:txBody>
          </p:sp>
        </mc:Choice>
        <mc:Fallback>
          <p:sp>
            <p:nvSpPr>
              <p:cNvPr id="3435" name="Google Shape;3435;p73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073842" y="1650276"/>
                <a:ext cx="4372408" cy="2842849"/>
              </a:xfrm>
              <a:prstGeom prst="rect">
                <a:avLst/>
              </a:prstGeom>
              <a:blipFill>
                <a:blip r:embed="rId3"/>
                <a:stretch>
                  <a:fillRect l="-697" t="-25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8" t="81986" r="50464"/>
          <a:stretch/>
        </p:blipFill>
        <p:spPr>
          <a:xfrm>
            <a:off x="5736503" y="2091270"/>
            <a:ext cx="2159722" cy="172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5952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mputer Science &amp; Mathematics Major For College: Computer Science &amp; Programming by Slidesgo">
  <a:themeElements>
    <a:clrScheme name="Simple Light">
      <a:dk1>
        <a:srgbClr val="000304"/>
      </a:dk1>
      <a:lt1>
        <a:srgbClr val="FFFFFF"/>
      </a:lt1>
      <a:dk2>
        <a:srgbClr val="00A4FF"/>
      </a:dk2>
      <a:lt2>
        <a:srgbClr val="E63B00"/>
      </a:lt2>
      <a:accent1>
        <a:srgbClr val="00E9FF"/>
      </a:accent1>
      <a:accent2>
        <a:srgbClr val="FFFFFF"/>
      </a:accent2>
      <a:accent3>
        <a:srgbClr val="91A7A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600</Words>
  <Application>Microsoft Office PowerPoint</Application>
  <PresentationFormat>On-screen Show (16:9)</PresentationFormat>
  <Paragraphs>215</Paragraphs>
  <Slides>28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Courier New</vt:lpstr>
      <vt:lpstr>Play</vt:lpstr>
      <vt:lpstr>Source Sans Pro</vt:lpstr>
      <vt:lpstr>Century Gothic</vt:lpstr>
      <vt:lpstr>Cambria Math</vt:lpstr>
      <vt:lpstr>Computer Science &amp; Mathematics Major For College: Computer Science &amp; Programming by Slidesgo</vt:lpstr>
      <vt:lpstr>Digital Design Project  Micropocessor  DESIGN</vt:lpstr>
      <vt:lpstr>TABLE OF CONTENTS</vt:lpstr>
      <vt:lpstr>INTRODUCTION</vt:lpstr>
      <vt:lpstr>Introduction</vt:lpstr>
      <vt:lpstr>Teamwork Plan</vt:lpstr>
      <vt:lpstr>PowerPoint Presentation</vt:lpstr>
      <vt:lpstr>Design Steps</vt:lpstr>
      <vt:lpstr>Specifications</vt:lpstr>
      <vt:lpstr>Control Signals</vt:lpstr>
      <vt:lpstr>Block Diagram</vt:lpstr>
      <vt:lpstr>Programming Guide</vt:lpstr>
      <vt:lpstr>Timing Diagram</vt:lpstr>
      <vt:lpstr>Timing Diagram</vt:lpstr>
      <vt:lpstr>Timing Diagram</vt:lpstr>
      <vt:lpstr>Timing Diagram</vt:lpstr>
      <vt:lpstr>Testing Plan &amp; Reports</vt:lpstr>
      <vt:lpstr>Testing Plan</vt:lpstr>
      <vt:lpstr>PowerPoint Presentation</vt:lpstr>
      <vt:lpstr>Testing Plan</vt:lpstr>
      <vt:lpstr>PowerPoint Presentation</vt:lpstr>
      <vt:lpstr>Testing Plan</vt:lpstr>
      <vt:lpstr>PowerPoint Presentation</vt:lpstr>
      <vt:lpstr>Testing Plan</vt:lpstr>
      <vt:lpstr>PowerPoint Presentation</vt:lpstr>
      <vt:lpstr>Reports</vt:lpstr>
      <vt:lpstr>Reports</vt:lpstr>
      <vt:lpstr>Reports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Design Project  Micropocessor  DESIGN</dc:title>
  <dc:creator>HP</dc:creator>
  <cp:lastModifiedBy>AYA</cp:lastModifiedBy>
  <cp:revision>21</cp:revision>
  <dcterms:modified xsi:type="dcterms:W3CDTF">2023-12-21T11:14:31Z</dcterms:modified>
</cp:coreProperties>
</file>